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302" r:id="rId9"/>
    <p:sldId id="262" r:id="rId10"/>
    <p:sldId id="276" r:id="rId11"/>
    <p:sldId id="277" r:id="rId12"/>
    <p:sldId id="278" r:id="rId13"/>
    <p:sldId id="279" r:id="rId14"/>
    <p:sldId id="280" r:id="rId15"/>
    <p:sldId id="265" r:id="rId16"/>
    <p:sldId id="282" r:id="rId17"/>
    <p:sldId id="264" r:id="rId18"/>
    <p:sldId id="266" r:id="rId19"/>
    <p:sldId id="267" r:id="rId20"/>
    <p:sldId id="268" r:id="rId21"/>
    <p:sldId id="269" r:id="rId22"/>
    <p:sldId id="270" r:id="rId23"/>
    <p:sldId id="271" r:id="rId24"/>
    <p:sldId id="274" r:id="rId25"/>
    <p:sldId id="272" r:id="rId26"/>
    <p:sldId id="273" r:id="rId27"/>
    <p:sldId id="275" r:id="rId28"/>
    <p:sldId id="281" r:id="rId29"/>
    <p:sldId id="287" r:id="rId30"/>
    <p:sldId id="285" r:id="rId31"/>
    <p:sldId id="289" r:id="rId32"/>
    <p:sldId id="288" r:id="rId33"/>
    <p:sldId id="291" r:id="rId34"/>
    <p:sldId id="290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3" r:id="rId45"/>
    <p:sldId id="304" r:id="rId46"/>
    <p:sldId id="301" r:id="rId47"/>
    <p:sldId id="309" r:id="rId48"/>
    <p:sldId id="310" r:id="rId49"/>
    <p:sldId id="312" r:id="rId50"/>
    <p:sldId id="313" r:id="rId51"/>
    <p:sldId id="314" r:id="rId52"/>
    <p:sldId id="305" r:id="rId53"/>
    <p:sldId id="307" r:id="rId54"/>
    <p:sldId id="308" r:id="rId55"/>
    <p:sldId id="306" r:id="rId56"/>
    <p:sldId id="315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E22"/>
    <a:srgbClr val="22FF00"/>
    <a:srgbClr val="FF284A"/>
    <a:srgbClr val="FF8B41"/>
    <a:srgbClr val="41957E"/>
    <a:srgbClr val="1A95DA"/>
    <a:srgbClr val="1F755A"/>
    <a:srgbClr val="E2D129"/>
    <a:srgbClr val="F1283D"/>
    <a:srgbClr val="040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5" d="100"/>
          <a:sy n="105" d="100"/>
        </p:scale>
        <p:origin x="14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26043-4BF9-46C1-8FC4-3FF24277D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DEEF98-AD4E-4502-B1B7-9F30C51AB8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E7BB0-9552-4518-B5DD-3C7A7ABE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152E-BC79-4DD8-8352-5FC9FD94C10E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3DE29-952C-44CA-92B2-B221BC8BA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DE289-A686-42C8-AF8E-7E373596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7A32-DA6A-4DE5-9CD6-5F83DD86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3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69B1E-E6E3-4B46-ACC0-FCF0D48D7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D342D-E70E-439C-A0D5-4195DC5CA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BB0C9-9ABC-4E2D-AE45-9A69F0838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152E-BC79-4DD8-8352-5FC9FD94C10E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2B7EF-1120-4719-BEB1-80B8DC511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9D50E-9482-4BDC-B535-6AAA2701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7A32-DA6A-4DE5-9CD6-5F83DD86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9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D06BA6-4FC6-49F7-8C22-342605E217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107893-17FD-4BCA-93C5-74E47917C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AD4E4-F761-4D90-89B0-97A52FBC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152E-BC79-4DD8-8352-5FC9FD94C10E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0C5CD-BA65-4683-896D-D11FA8EB1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BAF9-26F1-41B3-A781-72C6660DD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7A32-DA6A-4DE5-9CD6-5F83DD86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6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294D-7073-43AA-8159-96C904774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0A1E6-B055-4AEF-B914-E64279CA7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38CA0-8287-4F7F-966D-19DF6989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152E-BC79-4DD8-8352-5FC9FD94C10E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62916-03B0-42CB-9CDC-52BA8F081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852D2-6236-424C-B74E-6220E6C35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7A32-DA6A-4DE5-9CD6-5F83DD86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2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0A8B0-10D2-48F9-BB92-ABE0B72D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D4389-86D0-47AC-A103-542EFC98C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D0892-92D1-4C0B-BF59-EDC9A2C5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152E-BC79-4DD8-8352-5FC9FD94C10E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8B30A-5054-4D40-9994-EA7624DEA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BB23B-1C32-4A98-B970-6E53C32C3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7A32-DA6A-4DE5-9CD6-5F83DD86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1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2048A-94B5-4F68-B967-F8F3DC9BC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09842-EE81-4A11-8F81-888BF06C2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EE445-B823-4DC1-9454-5C524919B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B34B8-F55A-42EB-8312-389AA6DA2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152E-BC79-4DD8-8352-5FC9FD94C10E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84137-68A1-485D-8DDE-268C72602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9D4C7-7443-4252-BF1C-813833D5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7A32-DA6A-4DE5-9CD6-5F83DD86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9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22B49-2FF1-4E9E-BA62-E7E8924EA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FA389-1840-4FED-AB95-A2257264E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03C31-9C80-46A7-9DD3-D29E33A79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26F839-0E29-466E-811D-2C3B721E4D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A8145-B1F8-4FFA-A5B6-3D40472A3C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F095F2-224F-4657-BD06-7854C6DFA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152E-BC79-4DD8-8352-5FC9FD94C10E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78E1A3-1FB6-4B27-85B6-D03F8A584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7F94C-2D8E-4347-BA4B-AD87A02A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7A32-DA6A-4DE5-9CD6-5F83DD86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39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86126-1BA4-4E82-8F56-FCFD06A1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A08A06-CB42-4009-B4A8-9E1FFB679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152E-BC79-4DD8-8352-5FC9FD94C10E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CDDC6-893D-489F-8BA7-42D3149E3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658E9-654E-4BFD-9335-B7C3EC09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7A32-DA6A-4DE5-9CD6-5F83DD86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1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739F1C-E45D-49BE-9A90-BF28F9772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152E-BC79-4DD8-8352-5FC9FD94C10E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505FDB-849C-4195-A7D9-82589684F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FBB2B-625B-4AD7-B253-712E1041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7A32-DA6A-4DE5-9CD6-5F83DD86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8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007CC-2C39-4CFC-BCBD-CAADB7B73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F1428-F08E-44D6-A81F-40DE567DE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881C-62C1-4611-9DC2-427DC186D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AB02D-5534-4569-96FC-B1E7AD5E9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152E-BC79-4DD8-8352-5FC9FD94C10E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9B28D-BA39-4FFF-84E9-47473DEB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FC541-9FF3-495F-9E76-A6B424F44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7A32-DA6A-4DE5-9CD6-5F83DD86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0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B6A9-85FE-412D-B666-968FF55EB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66C58D-6077-47E3-AA53-CD5EC30F06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E851E-73D3-4606-BCF9-BF04432C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F89E4-D05B-48CA-AE6C-426A69957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152E-BC79-4DD8-8352-5FC9FD94C10E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3B9DA-2664-403D-8C57-4AB4A6B41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9EB4C-CBF5-42B2-B040-D947C81B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7A32-DA6A-4DE5-9CD6-5F83DD86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79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E0B080-A960-4667-9320-35C221FD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51AFE-EB0B-444F-8FA7-878B2300A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C8921-BDEE-4E88-B27E-9E8B5F8581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E152E-BC79-4DD8-8352-5FC9FD94C10E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62436-4796-4732-8642-FEC7052F2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DE3A8-4BCE-4F9D-9558-20C92D5B7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E7A32-DA6A-4DE5-9CD6-5F83DD86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emf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emf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emf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emf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CAB0C8-DD72-4852-880D-806492C9C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83" b="7143"/>
          <a:stretch/>
        </p:blipFill>
        <p:spPr>
          <a:xfrm>
            <a:off x="-2668360" y="-1"/>
            <a:ext cx="10524076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699282-D55D-485D-8641-38C10EA28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979" y="0"/>
            <a:ext cx="97507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5D87A-EB8C-4141-8A99-64E42444E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20271" y="0"/>
            <a:ext cx="13581530" cy="6858000"/>
          </a:xfrm>
          <a:solidFill>
            <a:schemeClr val="bg2">
              <a:alpha val="40000"/>
            </a:schemeClr>
          </a:solidFill>
        </p:spPr>
        <p:txBody>
          <a:bodyPr anchor="t"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Seeing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Tasting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u="sng" dirty="0">
                <a:solidFill>
                  <a:srgbClr val="F12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b="1" u="sng" dirty="0">
                <a:solidFill>
                  <a:srgbClr val="E2D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b="1" u="sng" dirty="0">
                <a:solidFill>
                  <a:srgbClr val="1F7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b="1" u="sng" dirty="0">
                <a:solidFill>
                  <a:srgbClr val="1A95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b="1" u="sng" dirty="0">
                <a:solidFill>
                  <a:srgbClr val="FF8B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b="1" u="sng" dirty="0">
                <a:solidFill>
                  <a:srgbClr val="4195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813A2-9FF4-440E-8FDF-FF3265353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33860"/>
            <a:ext cx="12192000" cy="569912"/>
          </a:xfrm>
        </p:spPr>
        <p:txBody>
          <a:bodyPr>
            <a:norm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the antidepressant effects of Salvia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1D3242F-DF3B-42C5-9DFF-84ABDEE3AD72}"/>
              </a:ext>
            </a:extLst>
          </p:cNvPr>
          <p:cNvSpPr txBox="1">
            <a:spLocks/>
          </p:cNvSpPr>
          <p:nvPr/>
        </p:nvSpPr>
        <p:spPr>
          <a:xfrm>
            <a:off x="9525" y="4833935"/>
            <a:ext cx="12192000" cy="569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Jazmine Yaeger</a:t>
            </a:r>
          </a:p>
        </p:txBody>
      </p:sp>
    </p:spTree>
    <p:extLst>
      <p:ext uri="{BB962C8B-B14F-4D97-AF65-F5344CB8AC3E}">
        <p14:creationId xmlns:p14="http://schemas.microsoft.com/office/powerpoint/2010/main" val="672157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Defeat in Rodents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E23DE-CD32-4E39-9599-EC5D2A25FA5C}"/>
              </a:ext>
            </a:extLst>
          </p:cNvPr>
          <p:cNvSpPr txBox="1"/>
          <p:nvPr/>
        </p:nvSpPr>
        <p:spPr>
          <a:xfrm>
            <a:off x="-6350" y="6645275"/>
            <a:ext cx="10643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Nocjar</a:t>
            </a:r>
            <a:r>
              <a:rPr lang="en-US" sz="800" dirty="0"/>
              <a:t>, C., et al. (2012). "The social defeat animal model of depression shows diminished levels of orexin in </a:t>
            </a:r>
            <a:r>
              <a:rPr lang="en-US" sz="800" dirty="0" err="1"/>
              <a:t>mesocortical</a:t>
            </a:r>
            <a:r>
              <a:rPr lang="en-US" sz="800" dirty="0"/>
              <a:t> regions of the dopamine system, and of dynorphin and orexin in the hypothalamus." </a:t>
            </a:r>
            <a:r>
              <a:rPr lang="en-US" sz="800" u="sng" dirty="0"/>
              <a:t>Neuroscience </a:t>
            </a:r>
            <a:r>
              <a:rPr lang="en-US" sz="800" b="1" u="sng" dirty="0"/>
              <a:t>218</a:t>
            </a:r>
            <a:r>
              <a:rPr lang="en-US" sz="800" u="sng" dirty="0"/>
              <a:t>: 138-153.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329F32-DF30-48CC-971B-CF45BE5E3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67" t="24741" r="43500" b="23111"/>
          <a:stretch/>
        </p:blipFill>
        <p:spPr>
          <a:xfrm>
            <a:off x="2204720" y="1066799"/>
            <a:ext cx="7752080" cy="5308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F5B252-21D4-4C21-B0BF-459EAAA602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35" r="55152" b="53287"/>
          <a:stretch/>
        </p:blipFill>
        <p:spPr>
          <a:xfrm>
            <a:off x="1" y="0"/>
            <a:ext cx="2235200" cy="149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79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Defeat in Rodents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E23DE-CD32-4E39-9599-EC5D2A25FA5C}"/>
              </a:ext>
            </a:extLst>
          </p:cNvPr>
          <p:cNvSpPr txBox="1"/>
          <p:nvPr/>
        </p:nvSpPr>
        <p:spPr>
          <a:xfrm>
            <a:off x="-6350" y="6645275"/>
            <a:ext cx="10643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Nocjar</a:t>
            </a:r>
            <a:r>
              <a:rPr lang="en-US" sz="800" dirty="0"/>
              <a:t>, C., et al. (2012). "The social defeat animal model of depression shows diminished levels of orexin in </a:t>
            </a:r>
            <a:r>
              <a:rPr lang="en-US" sz="800" dirty="0" err="1"/>
              <a:t>mesocortical</a:t>
            </a:r>
            <a:r>
              <a:rPr lang="en-US" sz="800" dirty="0"/>
              <a:t> regions of the dopamine system, and of dynorphin and orexin in the hypothalamus." </a:t>
            </a:r>
            <a:r>
              <a:rPr lang="en-US" sz="800" u="sng" dirty="0"/>
              <a:t>Neuroscience </a:t>
            </a:r>
            <a:r>
              <a:rPr lang="en-US" sz="800" b="1" u="sng" dirty="0"/>
              <a:t>218</a:t>
            </a:r>
            <a:r>
              <a:rPr lang="en-US" sz="800" u="sng" dirty="0"/>
              <a:t>: 138-153.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2BA7E5-4FAE-4603-BAF6-E97C254F0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0" t="18815" r="34167" b="38222"/>
          <a:stretch/>
        </p:blipFill>
        <p:spPr>
          <a:xfrm>
            <a:off x="2153569" y="1066800"/>
            <a:ext cx="7884861" cy="472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AF5FD3-7A7D-4688-856C-A2C5960B86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35" r="55152" b="53287"/>
          <a:stretch/>
        </p:blipFill>
        <p:spPr>
          <a:xfrm>
            <a:off x="1" y="0"/>
            <a:ext cx="2235200" cy="149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92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Anhedonia after Defeat in Rodents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E23DE-CD32-4E39-9599-EC5D2A25FA5C}"/>
              </a:ext>
            </a:extLst>
          </p:cNvPr>
          <p:cNvSpPr txBox="1"/>
          <p:nvPr/>
        </p:nvSpPr>
        <p:spPr>
          <a:xfrm>
            <a:off x="-6350" y="6645275"/>
            <a:ext cx="10643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Nocjar</a:t>
            </a:r>
            <a:r>
              <a:rPr lang="en-US" sz="800" dirty="0"/>
              <a:t>, C., et al. (2012). "The social defeat animal model of depression shows diminished levels of orexin in </a:t>
            </a:r>
            <a:r>
              <a:rPr lang="en-US" sz="800" dirty="0" err="1"/>
              <a:t>mesocortical</a:t>
            </a:r>
            <a:r>
              <a:rPr lang="en-US" sz="800" dirty="0"/>
              <a:t> regions of the dopamine system, and of dynorphin and orexin in the hypothalamus." </a:t>
            </a:r>
            <a:r>
              <a:rPr lang="en-US" sz="800" u="sng" dirty="0"/>
              <a:t>Neuroscience </a:t>
            </a:r>
            <a:r>
              <a:rPr lang="en-US" sz="800" b="1" u="sng" dirty="0"/>
              <a:t>218</a:t>
            </a:r>
            <a:r>
              <a:rPr lang="en-US" sz="800" u="sng" dirty="0"/>
              <a:t>: 138-153.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4748E8-D2E5-4CB4-9EE8-828FA1D8E8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17" t="18815" r="49666" b="26815"/>
          <a:stretch/>
        </p:blipFill>
        <p:spPr>
          <a:xfrm>
            <a:off x="423481" y="1950720"/>
            <a:ext cx="4813764" cy="4541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842809-AF0F-46EF-BD8A-B29AD451CE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00" t="17926" r="51250" b="36148"/>
          <a:stretch/>
        </p:blipFill>
        <p:spPr>
          <a:xfrm>
            <a:off x="6274745" y="1950720"/>
            <a:ext cx="5493774" cy="4541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0E5804-A061-4BCD-867C-C4D72A86A3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417" r="56599"/>
          <a:stretch/>
        </p:blipFill>
        <p:spPr>
          <a:xfrm>
            <a:off x="8493760" y="841831"/>
            <a:ext cx="1689376" cy="122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54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Despair after Defeat in Rodents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E23DE-CD32-4E39-9599-EC5D2A25FA5C}"/>
              </a:ext>
            </a:extLst>
          </p:cNvPr>
          <p:cNvSpPr txBox="1"/>
          <p:nvPr/>
        </p:nvSpPr>
        <p:spPr>
          <a:xfrm>
            <a:off x="-6350" y="6645275"/>
            <a:ext cx="10643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Nocjar</a:t>
            </a:r>
            <a:r>
              <a:rPr lang="en-US" sz="800" dirty="0"/>
              <a:t>, C., et al. (2012). "The social defeat animal model of depression shows diminished levels of orexin in </a:t>
            </a:r>
            <a:r>
              <a:rPr lang="en-US" sz="800" dirty="0" err="1"/>
              <a:t>mesocortical</a:t>
            </a:r>
            <a:r>
              <a:rPr lang="en-US" sz="800" dirty="0"/>
              <a:t> regions of the dopamine system, and of dynorphin and orexin in the hypothalamus." </a:t>
            </a:r>
            <a:r>
              <a:rPr lang="en-US" sz="800" u="sng" dirty="0"/>
              <a:t>Neuroscience </a:t>
            </a:r>
            <a:r>
              <a:rPr lang="en-US" sz="800" b="1" u="sng" dirty="0"/>
              <a:t>218</a:t>
            </a:r>
            <a:r>
              <a:rPr lang="en-US" sz="800" u="sng" dirty="0"/>
              <a:t>: 138-153.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271D8-FA20-47B9-948F-2FCDCA659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0" t="49037" r="40333" b="13926"/>
          <a:stretch/>
        </p:blipFill>
        <p:spPr>
          <a:xfrm>
            <a:off x="1072693" y="2143760"/>
            <a:ext cx="10046614" cy="425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453934-B3A9-4EDC-8868-B796F744C2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75" t="4514" r="10730" b="53125"/>
          <a:stretch/>
        </p:blipFill>
        <p:spPr>
          <a:xfrm>
            <a:off x="5551805" y="952500"/>
            <a:ext cx="1088389" cy="139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42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Depression in Rodents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78E42A-7A47-486D-8ED7-8D7790AFCB1A}"/>
              </a:ext>
            </a:extLst>
          </p:cNvPr>
          <p:cNvSpPr txBox="1"/>
          <p:nvPr/>
        </p:nvSpPr>
        <p:spPr>
          <a:xfrm>
            <a:off x="822960" y="859289"/>
            <a:ext cx="7010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Defeat:</a:t>
            </a:r>
          </a:p>
          <a:p>
            <a:r>
              <a:rPr lang="en-US" sz="4400" dirty="0"/>
              <a:t>	Behavioral Inhibition</a:t>
            </a:r>
          </a:p>
          <a:p>
            <a:r>
              <a:rPr lang="en-US" sz="4400" dirty="0"/>
              <a:t>	Anhedonia</a:t>
            </a:r>
          </a:p>
          <a:p>
            <a:r>
              <a:rPr lang="en-US" sz="4400" dirty="0"/>
              <a:t>	Despair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F3B636-064D-408C-AA19-D5B0F79842DD}"/>
              </a:ext>
            </a:extLst>
          </p:cNvPr>
          <p:cNvSpPr txBox="1"/>
          <p:nvPr/>
        </p:nvSpPr>
        <p:spPr>
          <a:xfrm>
            <a:off x="-6350" y="4130725"/>
            <a:ext cx="12198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oor Richard" panose="02080502050505020702" pitchFamily="18" charset="0"/>
              </a:rPr>
              <a:t>And Kappa Activation can cause ALL of this…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B95639-FC52-4EF4-88AA-56CFA5DDB5B8}"/>
              </a:ext>
            </a:extLst>
          </p:cNvPr>
          <p:cNvSpPr txBox="1"/>
          <p:nvPr/>
        </p:nvSpPr>
        <p:spPr>
          <a:xfrm>
            <a:off x="2587625" y="628431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(Maybe…)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5CDCAB-BF8A-491B-9540-834CFE5B0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637" y="1115061"/>
            <a:ext cx="5495431" cy="3091180"/>
          </a:xfrm>
          <a:prstGeom prst="rect">
            <a:avLst/>
          </a:prstGeom>
        </p:spPr>
      </p:pic>
      <p:pic>
        <p:nvPicPr>
          <p:cNvPr id="13314" name="Picture 2" descr="Image result for no sign">
            <a:extLst>
              <a:ext uri="{FF2B5EF4-FFF2-40B4-BE49-F238E27FC236}">
                <a16:creationId xmlns:a16="http://schemas.microsoft.com/office/drawing/2014/main" id="{84A47401-6CD6-4F4A-8DBD-8CD8759A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850901"/>
            <a:ext cx="3774440" cy="377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2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Kappa’s Pro-Depressive Effects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20C5D7-92F1-496E-8782-FBB0A97ABEB3}"/>
              </a:ext>
            </a:extLst>
          </p:cNvPr>
          <p:cNvGrpSpPr/>
          <p:nvPr/>
        </p:nvGrpSpPr>
        <p:grpSpPr>
          <a:xfrm>
            <a:off x="6696075" y="1631911"/>
            <a:ext cx="4514850" cy="6607213"/>
            <a:chOff x="1781175" y="1527136"/>
            <a:chExt cx="4514850" cy="660721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41596A2-E08B-4074-A744-5AFADC90E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388" t="47672" r="66764" b="-34163"/>
            <a:stretch/>
          </p:blipFill>
          <p:spPr>
            <a:xfrm>
              <a:off x="1781175" y="1527136"/>
              <a:ext cx="4514849" cy="660721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D8A8F4-C1D1-4F33-9B15-FCB2AF52B273}"/>
                </a:ext>
              </a:extLst>
            </p:cNvPr>
            <p:cNvSpPr/>
            <p:nvPr/>
          </p:nvSpPr>
          <p:spPr>
            <a:xfrm>
              <a:off x="4486275" y="3544867"/>
              <a:ext cx="1809749" cy="19510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A96420-0C62-492C-93E1-6236D6834B09}"/>
                </a:ext>
              </a:extLst>
            </p:cNvPr>
            <p:cNvSpPr/>
            <p:nvPr/>
          </p:nvSpPr>
          <p:spPr>
            <a:xfrm>
              <a:off x="3505200" y="4034621"/>
              <a:ext cx="428625" cy="952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058B2B-0DE4-4437-977C-9DCE69A14C16}"/>
                </a:ext>
              </a:extLst>
            </p:cNvPr>
            <p:cNvSpPr/>
            <p:nvPr/>
          </p:nvSpPr>
          <p:spPr>
            <a:xfrm rot="16200000">
              <a:off x="4491039" y="543114"/>
              <a:ext cx="428625" cy="31813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B11857F-70F9-4D46-ABF4-B88514F3C9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75" t="4514" r="10730" b="53125"/>
          <a:stretch/>
        </p:blipFill>
        <p:spPr>
          <a:xfrm>
            <a:off x="9620251" y="3208358"/>
            <a:ext cx="1519266" cy="19510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2BA750-A9FF-4B1D-A13A-35DAE0ACE77A}"/>
              </a:ext>
            </a:extLst>
          </p:cNvPr>
          <p:cNvSpPr txBox="1"/>
          <p:nvPr/>
        </p:nvSpPr>
        <p:spPr>
          <a:xfrm>
            <a:off x="9867900" y="1866056"/>
            <a:ext cx="155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(KOR Agonist)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055355-EFCC-4382-B61E-302F8EDAE9BE}"/>
              </a:ext>
            </a:extLst>
          </p:cNvPr>
          <p:cNvGrpSpPr/>
          <p:nvPr/>
        </p:nvGrpSpPr>
        <p:grpSpPr>
          <a:xfrm>
            <a:off x="1048163" y="1631911"/>
            <a:ext cx="4371563" cy="4013279"/>
            <a:chOff x="2505488" y="1631911"/>
            <a:chExt cx="4371563" cy="40132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32976C-C86B-4116-B39C-D8021248D4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491" t="46482" r="14772"/>
            <a:stretch/>
          </p:blipFill>
          <p:spPr>
            <a:xfrm>
              <a:off x="2505488" y="1631911"/>
              <a:ext cx="4190586" cy="4013279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197E02-3A42-477A-AA70-3BF253800B78}"/>
                </a:ext>
              </a:extLst>
            </p:cNvPr>
            <p:cNvGrpSpPr/>
            <p:nvPr/>
          </p:nvGrpSpPr>
          <p:grpSpPr>
            <a:xfrm>
              <a:off x="3653682" y="1918627"/>
              <a:ext cx="3223369" cy="3163744"/>
              <a:chOff x="3653682" y="1918627"/>
              <a:chExt cx="3223369" cy="316374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906FB49-6A28-4CFC-B11B-04A819A56A4E}"/>
                  </a:ext>
                </a:extLst>
              </p:cNvPr>
              <p:cNvSpPr/>
              <p:nvPr/>
            </p:nvSpPr>
            <p:spPr>
              <a:xfrm>
                <a:off x="5295902" y="2038350"/>
                <a:ext cx="1400172" cy="3044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D436451-66C4-430E-9C13-C666B0C6D758}"/>
                  </a:ext>
                </a:extLst>
              </p:cNvPr>
              <p:cNvSpPr/>
              <p:nvPr/>
            </p:nvSpPr>
            <p:spPr>
              <a:xfrm>
                <a:off x="4314826" y="2740065"/>
                <a:ext cx="428626" cy="23423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7B2E948-240B-469A-8182-2889D95790F3}"/>
                  </a:ext>
                </a:extLst>
              </p:cNvPr>
              <p:cNvSpPr/>
              <p:nvPr/>
            </p:nvSpPr>
            <p:spPr>
              <a:xfrm rot="16200000">
                <a:off x="4610522" y="1025987"/>
                <a:ext cx="428626" cy="23423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127FE2-1EF0-4091-8B1E-5A1F74B90D3E}"/>
                  </a:ext>
                </a:extLst>
              </p:cNvPr>
              <p:cNvSpPr txBox="1"/>
              <p:nvPr/>
            </p:nvSpPr>
            <p:spPr>
              <a:xfrm>
                <a:off x="5324476" y="1918627"/>
                <a:ext cx="15525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(KOR Agonist)</a:t>
                </a: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47E7E45-1D6F-4839-A178-377439652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300" y="3225840"/>
            <a:ext cx="1243926" cy="11080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AA6648-D612-486E-9DC3-7285F604F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22" t="46482" r="3740" b="48844"/>
          <a:stretch/>
        </p:blipFill>
        <p:spPr>
          <a:xfrm>
            <a:off x="2133602" y="1941347"/>
            <a:ext cx="1359068" cy="3781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15F34D-8258-4626-A7D3-358E38B8155E}"/>
              </a:ext>
            </a:extLst>
          </p:cNvPr>
          <p:cNvSpPr txBox="1"/>
          <p:nvPr/>
        </p:nvSpPr>
        <p:spPr>
          <a:xfrm>
            <a:off x="2196357" y="1303415"/>
            <a:ext cx="155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(26% DMSO)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3D84CB-90DC-4D1C-84C0-03CD7A8F9073}"/>
              </a:ext>
            </a:extLst>
          </p:cNvPr>
          <p:cNvSpPr txBox="1"/>
          <p:nvPr/>
        </p:nvSpPr>
        <p:spPr>
          <a:xfrm>
            <a:off x="0" y="66586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26931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Kappa’s Pro-Depressive Effects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B34631-064D-4404-8634-4A2257085DB5}"/>
              </a:ext>
            </a:extLst>
          </p:cNvPr>
          <p:cNvSpPr txBox="1"/>
          <p:nvPr/>
        </p:nvSpPr>
        <p:spPr>
          <a:xfrm>
            <a:off x="182880" y="1118780"/>
            <a:ext cx="6004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Kappa Activation:</a:t>
            </a:r>
          </a:p>
          <a:p>
            <a:r>
              <a:rPr lang="en-US" sz="4400" dirty="0"/>
              <a:t>	↓ Locomotion in OF</a:t>
            </a:r>
          </a:p>
          <a:p>
            <a:r>
              <a:rPr lang="en-US" sz="4400" dirty="0"/>
              <a:t>	↑ Immobility in FST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593176-4772-4A23-95E7-51C590285B41}"/>
              </a:ext>
            </a:extLst>
          </p:cNvPr>
          <p:cNvSpPr txBox="1"/>
          <p:nvPr/>
        </p:nvSpPr>
        <p:spPr>
          <a:xfrm>
            <a:off x="843280" y="3989788"/>
            <a:ext cx="6004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Pro-depressive</a:t>
            </a:r>
          </a:p>
          <a:p>
            <a:pPr algn="ctr"/>
            <a:r>
              <a:rPr lang="en-US" sz="4400" dirty="0"/>
              <a:t>or</a:t>
            </a:r>
          </a:p>
          <a:p>
            <a:pPr algn="ctr"/>
            <a:r>
              <a:rPr lang="en-US" sz="4400" dirty="0"/>
              <a:t>Sedative?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B306FD-9CF5-4170-8266-2C95A7AA0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0" y="3632835"/>
            <a:ext cx="5415280" cy="30460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B3F163-B0CF-47ED-BEA7-2AE4D79DEC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442"/>
          <a:stretch/>
        </p:blipFill>
        <p:spPr>
          <a:xfrm>
            <a:off x="7863840" y="817976"/>
            <a:ext cx="3312160" cy="27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6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Kappa’s Pro-Depressive Effects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1596A2-E08B-4074-A744-5AFADC90E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09" b="57897"/>
          <a:stretch/>
        </p:blipFill>
        <p:spPr>
          <a:xfrm>
            <a:off x="-11897" y="1819276"/>
            <a:ext cx="12215796" cy="3219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E7B947-4846-438E-9089-1BE0935CA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775" y="2635290"/>
            <a:ext cx="1243926" cy="1108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9032CE-C218-438C-8523-DF67BF6CB5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075" t="4514" r="10730" b="53125"/>
          <a:stretch/>
        </p:blipFill>
        <p:spPr>
          <a:xfrm>
            <a:off x="11049001" y="2924175"/>
            <a:ext cx="704849" cy="905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B951FB-FC85-43D9-8AAE-54060FD2BF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07" r="55400" b="52951"/>
          <a:stretch/>
        </p:blipFill>
        <p:spPr>
          <a:xfrm>
            <a:off x="644763" y="2447924"/>
            <a:ext cx="2123628" cy="14573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CA34D1-9D2D-4196-8FE2-2BAB0ADA7F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075" t="4514" r="10730" b="53125"/>
          <a:stretch/>
        </p:blipFill>
        <p:spPr>
          <a:xfrm>
            <a:off x="8734424" y="3000077"/>
            <a:ext cx="704849" cy="905174"/>
          </a:xfrm>
          <a:prstGeom prst="rect">
            <a:avLst/>
          </a:prstGeom>
        </p:spPr>
      </p:pic>
      <p:pic>
        <p:nvPicPr>
          <p:cNvPr id="8194" name="Picture 2" descr="Image result for female symbol">
            <a:extLst>
              <a:ext uri="{FF2B5EF4-FFF2-40B4-BE49-F238E27FC236}">
                <a16:creationId xmlns:a16="http://schemas.microsoft.com/office/drawing/2014/main" id="{C8A40191-B83E-4EF1-818E-9FA33276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75" y="1819276"/>
            <a:ext cx="869912" cy="8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A8E048-8A81-4E2B-8B83-1E0C70957358}"/>
              </a:ext>
            </a:extLst>
          </p:cNvPr>
          <p:cNvSpPr txBox="1"/>
          <p:nvPr/>
        </p:nvSpPr>
        <p:spPr>
          <a:xfrm>
            <a:off x="0" y="66586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50F482-2169-4DC5-BB8A-432FA3171512}"/>
              </a:ext>
            </a:extLst>
          </p:cNvPr>
          <p:cNvSpPr/>
          <p:nvPr/>
        </p:nvSpPr>
        <p:spPr>
          <a:xfrm>
            <a:off x="9692640" y="2924175"/>
            <a:ext cx="704849" cy="1269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94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Kappa’s Pro-Depressive Effects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1596A2-E08B-4074-A744-5AFADC90E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09" b="57897"/>
          <a:stretch/>
        </p:blipFill>
        <p:spPr>
          <a:xfrm>
            <a:off x="2428874" y="885826"/>
            <a:ext cx="6800851" cy="1162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D8A8F4-C1D1-4F33-9B15-FCB2AF52B273}"/>
              </a:ext>
            </a:extLst>
          </p:cNvPr>
          <p:cNvSpPr/>
          <p:nvPr/>
        </p:nvSpPr>
        <p:spPr>
          <a:xfrm>
            <a:off x="7881488" y="1284636"/>
            <a:ext cx="349986" cy="464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D6667-03DA-4E3B-BF64-C4E50B082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91" t="41800"/>
          <a:stretch/>
        </p:blipFill>
        <p:spPr>
          <a:xfrm>
            <a:off x="3359709" y="2537514"/>
            <a:ext cx="5086800" cy="36506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A174DA-AA1C-4580-8F81-D93242F64021}"/>
              </a:ext>
            </a:extLst>
          </p:cNvPr>
          <p:cNvCxnSpPr/>
          <p:nvPr/>
        </p:nvCxnSpPr>
        <p:spPr>
          <a:xfrm flipH="1">
            <a:off x="3359709" y="2009775"/>
            <a:ext cx="2164791" cy="527739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5C46A5-6B94-482F-9220-0D9CB9859D0C}"/>
              </a:ext>
            </a:extLst>
          </p:cNvPr>
          <p:cNvCxnSpPr>
            <a:cxnSpLocks/>
          </p:cNvCxnSpPr>
          <p:nvPr/>
        </p:nvCxnSpPr>
        <p:spPr>
          <a:xfrm>
            <a:off x="6076949" y="2019300"/>
            <a:ext cx="2377440" cy="527739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EE56E3E-CE35-442D-8C5A-A92D94A50FAC}"/>
              </a:ext>
            </a:extLst>
          </p:cNvPr>
          <p:cNvSpPr/>
          <p:nvPr/>
        </p:nvSpPr>
        <p:spPr>
          <a:xfrm>
            <a:off x="7881487" y="3749040"/>
            <a:ext cx="565021" cy="1964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D9DF6F-FBD1-48E8-889F-2CD434D33F81}"/>
              </a:ext>
            </a:extLst>
          </p:cNvPr>
          <p:cNvSpPr/>
          <p:nvPr/>
        </p:nvSpPr>
        <p:spPr>
          <a:xfrm>
            <a:off x="4868359" y="3829049"/>
            <a:ext cx="351341" cy="1884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5CB068-990F-464C-917E-27F2E4D48583}"/>
              </a:ext>
            </a:extLst>
          </p:cNvPr>
          <p:cNvSpPr/>
          <p:nvPr/>
        </p:nvSpPr>
        <p:spPr>
          <a:xfrm>
            <a:off x="5653628" y="3829049"/>
            <a:ext cx="351341" cy="1884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461985-C27C-4CB3-9664-865AE31A4F37}"/>
              </a:ext>
            </a:extLst>
          </p:cNvPr>
          <p:cNvSpPr/>
          <p:nvPr/>
        </p:nvSpPr>
        <p:spPr>
          <a:xfrm rot="16200000">
            <a:off x="6684037" y="2147680"/>
            <a:ext cx="351341" cy="2377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E0303C-CC83-4E4E-B194-034006049D24}"/>
              </a:ext>
            </a:extLst>
          </p:cNvPr>
          <p:cNvSpPr/>
          <p:nvPr/>
        </p:nvSpPr>
        <p:spPr>
          <a:xfrm>
            <a:off x="7108253" y="3747717"/>
            <a:ext cx="351342" cy="1964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E74867-252A-45BA-AA36-4523DB606071}"/>
              </a:ext>
            </a:extLst>
          </p:cNvPr>
          <p:cNvSpPr/>
          <p:nvPr/>
        </p:nvSpPr>
        <p:spPr>
          <a:xfrm rot="16200000">
            <a:off x="4666634" y="2472335"/>
            <a:ext cx="351341" cy="1622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A9C008-55E0-4718-A0EF-C3A92A84BF5C}"/>
              </a:ext>
            </a:extLst>
          </p:cNvPr>
          <p:cNvSpPr txBox="1"/>
          <p:nvPr/>
        </p:nvSpPr>
        <p:spPr>
          <a:xfrm>
            <a:off x="0" y="2814140"/>
            <a:ext cx="334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U50,488 = Kappa Agonist</a:t>
            </a:r>
          </a:p>
        </p:txBody>
      </p:sp>
      <p:pic>
        <p:nvPicPr>
          <p:cNvPr id="25" name="Picture 2" descr="Image result for female symbol">
            <a:extLst>
              <a:ext uri="{FF2B5EF4-FFF2-40B4-BE49-F238E27FC236}">
                <a16:creationId xmlns:a16="http://schemas.microsoft.com/office/drawing/2014/main" id="{CF5CD235-7B26-4A64-AADA-537D316BD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74" y="899867"/>
            <a:ext cx="648606" cy="6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39E7352-2FFC-4AD9-A978-2193D77EDB8E}"/>
              </a:ext>
            </a:extLst>
          </p:cNvPr>
          <p:cNvSpPr txBox="1"/>
          <p:nvPr/>
        </p:nvSpPr>
        <p:spPr>
          <a:xfrm>
            <a:off x="0" y="66586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6245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Kappa’s Pro-Depressive Effects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1596A2-E08B-4074-A744-5AFADC90E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09" b="57897"/>
          <a:stretch/>
        </p:blipFill>
        <p:spPr>
          <a:xfrm>
            <a:off x="2428874" y="885826"/>
            <a:ext cx="6800851" cy="1162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D6667-03DA-4E3B-BF64-C4E50B082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596" t="46919" r="55496" b="-5119"/>
          <a:stretch/>
        </p:blipFill>
        <p:spPr>
          <a:xfrm>
            <a:off x="1523207" y="2478353"/>
            <a:ext cx="7041643" cy="40623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A174DA-AA1C-4580-8F81-D93242F64021}"/>
              </a:ext>
            </a:extLst>
          </p:cNvPr>
          <p:cNvCxnSpPr>
            <a:cxnSpLocks/>
          </p:cNvCxnSpPr>
          <p:nvPr/>
        </p:nvCxnSpPr>
        <p:spPr>
          <a:xfrm flipH="1">
            <a:off x="3342351" y="2000008"/>
            <a:ext cx="5141249" cy="475223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5C46A5-6B94-482F-9220-0D9CB9859D0C}"/>
              </a:ext>
            </a:extLst>
          </p:cNvPr>
          <p:cNvCxnSpPr>
            <a:cxnSpLocks/>
          </p:cNvCxnSpPr>
          <p:nvPr/>
        </p:nvCxnSpPr>
        <p:spPr>
          <a:xfrm flipH="1">
            <a:off x="8564850" y="2029210"/>
            <a:ext cx="406431" cy="446021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EE56E3E-CE35-442D-8C5A-A92D94A50FAC}"/>
              </a:ext>
            </a:extLst>
          </p:cNvPr>
          <p:cNvSpPr/>
          <p:nvPr/>
        </p:nvSpPr>
        <p:spPr>
          <a:xfrm>
            <a:off x="7578657" y="3735259"/>
            <a:ext cx="565021" cy="1964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D9DF6F-FBD1-48E8-889F-2CD434D33F81}"/>
              </a:ext>
            </a:extLst>
          </p:cNvPr>
          <p:cNvSpPr/>
          <p:nvPr/>
        </p:nvSpPr>
        <p:spPr>
          <a:xfrm>
            <a:off x="4716354" y="3817502"/>
            <a:ext cx="351341" cy="1884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5CB068-990F-464C-917E-27F2E4D48583}"/>
              </a:ext>
            </a:extLst>
          </p:cNvPr>
          <p:cNvSpPr/>
          <p:nvPr/>
        </p:nvSpPr>
        <p:spPr>
          <a:xfrm>
            <a:off x="5589880" y="3817502"/>
            <a:ext cx="351341" cy="1884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461985-C27C-4CB3-9664-865AE31A4F37}"/>
              </a:ext>
            </a:extLst>
          </p:cNvPr>
          <p:cNvSpPr/>
          <p:nvPr/>
        </p:nvSpPr>
        <p:spPr>
          <a:xfrm rot="16200000">
            <a:off x="7036741" y="1783943"/>
            <a:ext cx="351341" cy="2522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E0303C-CC83-4E4E-B194-034006049D24}"/>
              </a:ext>
            </a:extLst>
          </p:cNvPr>
          <p:cNvSpPr/>
          <p:nvPr/>
        </p:nvSpPr>
        <p:spPr>
          <a:xfrm>
            <a:off x="6756389" y="3735646"/>
            <a:ext cx="351342" cy="1964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E74867-252A-45BA-AA36-4523DB606071}"/>
              </a:ext>
            </a:extLst>
          </p:cNvPr>
          <p:cNvSpPr/>
          <p:nvPr/>
        </p:nvSpPr>
        <p:spPr>
          <a:xfrm rot="16200000">
            <a:off x="4798714" y="2238655"/>
            <a:ext cx="351341" cy="1622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A9C008-55E0-4718-A0EF-C3A92A84BF5C}"/>
              </a:ext>
            </a:extLst>
          </p:cNvPr>
          <p:cNvSpPr txBox="1"/>
          <p:nvPr/>
        </p:nvSpPr>
        <p:spPr>
          <a:xfrm>
            <a:off x="0" y="2814140"/>
            <a:ext cx="334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U50,488 = Kappa Agonist</a:t>
            </a:r>
          </a:p>
        </p:txBody>
      </p:sp>
      <p:pic>
        <p:nvPicPr>
          <p:cNvPr id="25" name="Picture 2" descr="Image result for female symbol">
            <a:extLst>
              <a:ext uri="{FF2B5EF4-FFF2-40B4-BE49-F238E27FC236}">
                <a16:creationId xmlns:a16="http://schemas.microsoft.com/office/drawing/2014/main" id="{0C7F07D3-4695-4068-A645-7CEA055DC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74" y="899867"/>
            <a:ext cx="648606" cy="6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5B578B-A27B-40DC-A24D-6F65FB2015AE}"/>
              </a:ext>
            </a:extLst>
          </p:cNvPr>
          <p:cNvSpPr txBox="1"/>
          <p:nvPr/>
        </p:nvSpPr>
        <p:spPr>
          <a:xfrm>
            <a:off x="0" y="66586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42C9E7-7900-4AE2-8A6D-CF9B0C2DEC1B}"/>
              </a:ext>
            </a:extLst>
          </p:cNvPr>
          <p:cNvSpPr/>
          <p:nvPr/>
        </p:nvSpPr>
        <p:spPr>
          <a:xfrm>
            <a:off x="7881488" y="1284636"/>
            <a:ext cx="349986" cy="464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0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2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5D87A-EB8C-4141-8A99-64E42444E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52500"/>
          </a:xfrm>
        </p:spPr>
        <p:txBody>
          <a:bodyPr/>
          <a:lstStyle/>
          <a:p>
            <a:r>
              <a:rPr lang="en-US" dirty="0" err="1"/>
              <a:t>Salvinorin</a:t>
            </a:r>
            <a:r>
              <a:rPr lang="en-US" dirty="0"/>
              <a:t> A</a:t>
            </a:r>
          </a:p>
        </p:txBody>
      </p:sp>
      <p:pic>
        <p:nvPicPr>
          <p:cNvPr id="1026" name="Picture 2" descr="Image result for salvinorin a">
            <a:extLst>
              <a:ext uri="{FF2B5EF4-FFF2-40B4-BE49-F238E27FC236}">
                <a16:creationId xmlns:a16="http://schemas.microsoft.com/office/drawing/2014/main" id="{DAF864F4-7E0C-4B30-9F7C-9DE23EF2C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29" y="748507"/>
            <a:ext cx="3563891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318465-B619-445F-B03A-370DA8E10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109005"/>
            <a:ext cx="4171950" cy="31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87670D-D312-4177-8833-83C2AF8536B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2425" y="3917553"/>
            <a:ext cx="4171950" cy="2920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30C21-2B0D-456A-A030-8F9A0C418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501" y="0"/>
            <a:ext cx="2476499" cy="2743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11D31F-9DEC-472E-B476-DBCE12496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797" y="2007161"/>
            <a:ext cx="2362199" cy="2222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A176D6-746B-43F6-A2AF-DD06B67BFD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084"/>
          <a:stretch/>
        </p:blipFill>
        <p:spPr>
          <a:xfrm>
            <a:off x="9486899" y="3493533"/>
            <a:ext cx="2705099" cy="33644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007401-959C-49E2-BD3D-A64DA337886F}"/>
              </a:ext>
            </a:extLst>
          </p:cNvPr>
          <p:cNvSpPr/>
          <p:nvPr/>
        </p:nvSpPr>
        <p:spPr>
          <a:xfrm>
            <a:off x="5934075" y="4619625"/>
            <a:ext cx="257175" cy="2571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EE91ED-78D5-40FD-A6BB-3345652D5493}"/>
              </a:ext>
            </a:extLst>
          </p:cNvPr>
          <p:cNvCxnSpPr/>
          <p:nvPr/>
        </p:nvCxnSpPr>
        <p:spPr>
          <a:xfrm flipH="1" flipV="1">
            <a:off x="4781551" y="3343275"/>
            <a:ext cx="1152522" cy="127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305DB2-8F80-4353-89AA-8054A6E508B4}"/>
              </a:ext>
            </a:extLst>
          </p:cNvPr>
          <p:cNvCxnSpPr>
            <a:cxnSpLocks/>
          </p:cNvCxnSpPr>
          <p:nvPr/>
        </p:nvCxnSpPr>
        <p:spPr>
          <a:xfrm flipV="1">
            <a:off x="6191252" y="3343275"/>
            <a:ext cx="1152522" cy="127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Kappa’s Pro-Depressive Effects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14C07D-4A38-4D46-84F3-25D65C4C2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667"/>
          <a:stretch/>
        </p:blipFill>
        <p:spPr>
          <a:xfrm>
            <a:off x="63172" y="1584958"/>
            <a:ext cx="12057708" cy="27942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B951FB-FC85-43D9-8AAE-54060FD2B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07" r="55400" b="52951"/>
          <a:stretch/>
        </p:blipFill>
        <p:spPr>
          <a:xfrm>
            <a:off x="3820791" y="815654"/>
            <a:ext cx="2123628" cy="1457327"/>
          </a:xfrm>
          <a:prstGeom prst="rect">
            <a:avLst/>
          </a:prstGeom>
        </p:spPr>
      </p:pic>
      <p:pic>
        <p:nvPicPr>
          <p:cNvPr id="8194" name="Picture 2" descr="Image result for female symbol">
            <a:extLst>
              <a:ext uri="{FF2B5EF4-FFF2-40B4-BE49-F238E27FC236}">
                <a16:creationId xmlns:a16="http://schemas.microsoft.com/office/drawing/2014/main" id="{C8A40191-B83E-4EF1-818E-9FA33276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795" y="1616076"/>
            <a:ext cx="869912" cy="8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male symbol">
            <a:extLst>
              <a:ext uri="{FF2B5EF4-FFF2-40B4-BE49-F238E27FC236}">
                <a16:creationId xmlns:a16="http://schemas.microsoft.com/office/drawing/2014/main" id="{EE72A7A8-A09C-4B24-97E4-1FD9D7898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" y="1574048"/>
            <a:ext cx="923330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8CED84-A1DE-4022-BC53-8F6F42EABB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7" t="60972" r="57444"/>
          <a:stretch/>
        </p:blipFill>
        <p:spPr>
          <a:xfrm>
            <a:off x="767080" y="4160630"/>
            <a:ext cx="2353369" cy="18234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501DA-3965-47D0-92C2-7216F6E0D1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7" t="60972" r="57444"/>
          <a:stretch/>
        </p:blipFill>
        <p:spPr>
          <a:xfrm>
            <a:off x="8490941" y="4130926"/>
            <a:ext cx="1364259" cy="10570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18AF37-4B32-4ED9-ADBD-CE3026B18F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01" t="60787"/>
          <a:stretch/>
        </p:blipFill>
        <p:spPr>
          <a:xfrm>
            <a:off x="9935537" y="4180839"/>
            <a:ext cx="2121564" cy="1313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91588C-AC09-4F18-AA28-94D846EE6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5825" y="4374137"/>
            <a:ext cx="2857500" cy="18954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6630948-479D-42DF-BE69-D8BEC926045E}"/>
              </a:ext>
            </a:extLst>
          </p:cNvPr>
          <p:cNvSpPr txBox="1"/>
          <p:nvPr/>
        </p:nvSpPr>
        <p:spPr>
          <a:xfrm>
            <a:off x="0" y="66586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18364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Kappa’s Pro-Depressive Effects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14C07D-4A38-4D46-84F3-25D65C4C2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667"/>
          <a:stretch/>
        </p:blipFill>
        <p:spPr>
          <a:xfrm>
            <a:off x="3088640" y="881382"/>
            <a:ext cx="5886390" cy="1364115"/>
          </a:xfrm>
          <a:prstGeom prst="rect">
            <a:avLst/>
          </a:prstGeom>
        </p:spPr>
      </p:pic>
      <p:pic>
        <p:nvPicPr>
          <p:cNvPr id="12290" name="Picture 2" descr="Image result for male symbol">
            <a:extLst>
              <a:ext uri="{FF2B5EF4-FFF2-40B4-BE49-F238E27FC236}">
                <a16:creationId xmlns:a16="http://schemas.microsoft.com/office/drawing/2014/main" id="{EE72A7A8-A09C-4B24-97E4-1FD9D7898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963" y="942340"/>
            <a:ext cx="644642" cy="6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0D2161-2FD6-49F2-8E46-C366C61ECACB}"/>
              </a:ext>
            </a:extLst>
          </p:cNvPr>
          <p:cNvCxnSpPr>
            <a:cxnSpLocks/>
          </p:cNvCxnSpPr>
          <p:nvPr/>
        </p:nvCxnSpPr>
        <p:spPr>
          <a:xfrm flipH="1">
            <a:off x="788463" y="2164217"/>
            <a:ext cx="3841958" cy="588064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7CAA17-72FF-4369-9653-8974B02DFAB2}"/>
              </a:ext>
            </a:extLst>
          </p:cNvPr>
          <p:cNvCxnSpPr>
            <a:cxnSpLocks/>
          </p:cNvCxnSpPr>
          <p:nvPr/>
        </p:nvCxnSpPr>
        <p:spPr>
          <a:xfrm>
            <a:off x="6066789" y="2163582"/>
            <a:ext cx="5230596" cy="588064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609614E-0C07-4D39-9D23-111E01764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00" b="37037"/>
          <a:stretch/>
        </p:blipFill>
        <p:spPr>
          <a:xfrm>
            <a:off x="788463" y="2752281"/>
            <a:ext cx="10508922" cy="3361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150DF4-B847-4802-8232-8C06AA404C0A}"/>
              </a:ext>
            </a:extLst>
          </p:cNvPr>
          <p:cNvSpPr/>
          <p:nvPr/>
        </p:nvSpPr>
        <p:spPr>
          <a:xfrm>
            <a:off x="5516880" y="2751646"/>
            <a:ext cx="4043680" cy="3361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9DA9F7-08BF-4A38-A7F0-4764E4C90DE5}"/>
              </a:ext>
            </a:extLst>
          </p:cNvPr>
          <p:cNvSpPr txBox="1"/>
          <p:nvPr/>
        </p:nvSpPr>
        <p:spPr>
          <a:xfrm>
            <a:off x="0" y="66586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8037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Kappa’s Pro-Depressive Effects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B4382-61F5-4B09-B7EB-BEB1FDFD4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667"/>
          <a:stretch/>
        </p:blipFill>
        <p:spPr>
          <a:xfrm>
            <a:off x="3088640" y="881382"/>
            <a:ext cx="5886390" cy="1364115"/>
          </a:xfrm>
          <a:prstGeom prst="rect">
            <a:avLst/>
          </a:prstGeom>
        </p:spPr>
      </p:pic>
      <p:pic>
        <p:nvPicPr>
          <p:cNvPr id="8194" name="Picture 2" descr="Image result for female symbol">
            <a:extLst>
              <a:ext uri="{FF2B5EF4-FFF2-40B4-BE49-F238E27FC236}">
                <a16:creationId xmlns:a16="http://schemas.microsoft.com/office/drawing/2014/main" id="{C8A40191-B83E-4EF1-818E-9FA33276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205" y="904682"/>
            <a:ext cx="644643" cy="6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4F24A1-8420-4904-B461-89A529D23A19}"/>
              </a:ext>
            </a:extLst>
          </p:cNvPr>
          <p:cNvCxnSpPr>
            <a:cxnSpLocks/>
          </p:cNvCxnSpPr>
          <p:nvPr/>
        </p:nvCxnSpPr>
        <p:spPr>
          <a:xfrm flipH="1">
            <a:off x="788463" y="2164217"/>
            <a:ext cx="3841958" cy="588064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05B2E2-09DE-427E-B63E-BC3FC82F7073}"/>
              </a:ext>
            </a:extLst>
          </p:cNvPr>
          <p:cNvCxnSpPr>
            <a:cxnSpLocks/>
          </p:cNvCxnSpPr>
          <p:nvPr/>
        </p:nvCxnSpPr>
        <p:spPr>
          <a:xfrm>
            <a:off x="6066789" y="2163582"/>
            <a:ext cx="5230596" cy="588064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542D55D-F19E-4023-9705-A78B5096A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" t="64755" r="-106" b="282"/>
          <a:stretch/>
        </p:blipFill>
        <p:spPr>
          <a:xfrm>
            <a:off x="788463" y="2752281"/>
            <a:ext cx="10508922" cy="3361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B8BFE1-61C4-407E-8F14-A6BE08503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21" t="28553" r="410" b="63875"/>
          <a:stretch/>
        </p:blipFill>
        <p:spPr>
          <a:xfrm>
            <a:off x="9570720" y="2760006"/>
            <a:ext cx="1625600" cy="7279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398EAB-CB37-4D33-9A48-224D01D1ADEA}"/>
              </a:ext>
            </a:extLst>
          </p:cNvPr>
          <p:cNvSpPr txBox="1"/>
          <p:nvPr/>
        </p:nvSpPr>
        <p:spPr>
          <a:xfrm>
            <a:off x="0" y="66586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1762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D4FA99-235F-457B-A054-C33D8B709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741"/>
          <a:stretch/>
        </p:blipFill>
        <p:spPr>
          <a:xfrm>
            <a:off x="2560320" y="862494"/>
            <a:ext cx="7032931" cy="136919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Kappa’s Pro-Depressive Effects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2C5286-F1DF-4DEB-9F5E-47062B26ABAC}"/>
              </a:ext>
            </a:extLst>
          </p:cNvPr>
          <p:cNvCxnSpPr>
            <a:cxnSpLocks/>
          </p:cNvCxnSpPr>
          <p:nvPr/>
        </p:nvCxnSpPr>
        <p:spPr>
          <a:xfrm flipH="1">
            <a:off x="5516880" y="2163582"/>
            <a:ext cx="2011680" cy="640578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4F24A1-8420-4904-B461-89A529D23A19}"/>
              </a:ext>
            </a:extLst>
          </p:cNvPr>
          <p:cNvCxnSpPr>
            <a:cxnSpLocks/>
          </p:cNvCxnSpPr>
          <p:nvPr/>
        </p:nvCxnSpPr>
        <p:spPr>
          <a:xfrm flipH="1">
            <a:off x="1122236" y="2163582"/>
            <a:ext cx="2677604" cy="625288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05B2E2-09DE-427E-B63E-BC3FC82F7073}"/>
              </a:ext>
            </a:extLst>
          </p:cNvPr>
          <p:cNvCxnSpPr>
            <a:cxnSpLocks/>
          </p:cNvCxnSpPr>
          <p:nvPr/>
        </p:nvCxnSpPr>
        <p:spPr>
          <a:xfrm>
            <a:off x="4532629" y="2156659"/>
            <a:ext cx="389447" cy="718621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8BBADD-0EF7-483D-A4C8-57B6C9DB723D}"/>
              </a:ext>
            </a:extLst>
          </p:cNvPr>
          <p:cNvCxnSpPr>
            <a:cxnSpLocks/>
          </p:cNvCxnSpPr>
          <p:nvPr/>
        </p:nvCxnSpPr>
        <p:spPr>
          <a:xfrm>
            <a:off x="8261349" y="2156659"/>
            <a:ext cx="943611" cy="718621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28D66DB-4C9C-4F5A-B4AB-0D1868AD8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00" b="33482"/>
          <a:stretch/>
        </p:blipFill>
        <p:spPr>
          <a:xfrm>
            <a:off x="1122235" y="2804160"/>
            <a:ext cx="9540992" cy="3076078"/>
          </a:xfrm>
          <a:prstGeom prst="rect">
            <a:avLst/>
          </a:prstGeom>
        </p:spPr>
      </p:pic>
      <p:pic>
        <p:nvPicPr>
          <p:cNvPr id="14" name="Picture 2" descr="Image result for male symbol">
            <a:extLst>
              <a:ext uri="{FF2B5EF4-FFF2-40B4-BE49-F238E27FC236}">
                <a16:creationId xmlns:a16="http://schemas.microsoft.com/office/drawing/2014/main" id="{DB15D584-FC49-42F7-95E0-9E118DBD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723" y="891540"/>
            <a:ext cx="644642" cy="6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6E5150B-06E5-4DDF-A1B3-19D004404CEB}"/>
              </a:ext>
            </a:extLst>
          </p:cNvPr>
          <p:cNvSpPr/>
          <p:nvPr/>
        </p:nvSpPr>
        <p:spPr>
          <a:xfrm>
            <a:off x="5242560" y="2804160"/>
            <a:ext cx="3962400" cy="3076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269322-C849-4241-87B8-460B6C6BC5E7}"/>
              </a:ext>
            </a:extLst>
          </p:cNvPr>
          <p:cNvSpPr txBox="1"/>
          <p:nvPr/>
        </p:nvSpPr>
        <p:spPr>
          <a:xfrm>
            <a:off x="0" y="66586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8064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D4FA99-235F-457B-A054-C33D8B709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741"/>
          <a:stretch/>
        </p:blipFill>
        <p:spPr>
          <a:xfrm>
            <a:off x="2560320" y="862494"/>
            <a:ext cx="7032931" cy="136919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Kappa’s Pro-Depressive Effects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2C5286-F1DF-4DEB-9F5E-47062B26ABAC}"/>
              </a:ext>
            </a:extLst>
          </p:cNvPr>
          <p:cNvCxnSpPr>
            <a:cxnSpLocks/>
          </p:cNvCxnSpPr>
          <p:nvPr/>
        </p:nvCxnSpPr>
        <p:spPr>
          <a:xfrm flipH="1">
            <a:off x="5516880" y="2163582"/>
            <a:ext cx="2011680" cy="640578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4F24A1-8420-4904-B461-89A529D23A19}"/>
              </a:ext>
            </a:extLst>
          </p:cNvPr>
          <p:cNvCxnSpPr>
            <a:cxnSpLocks/>
          </p:cNvCxnSpPr>
          <p:nvPr/>
        </p:nvCxnSpPr>
        <p:spPr>
          <a:xfrm flipH="1">
            <a:off x="1122236" y="2163582"/>
            <a:ext cx="2677604" cy="625288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05B2E2-09DE-427E-B63E-BC3FC82F7073}"/>
              </a:ext>
            </a:extLst>
          </p:cNvPr>
          <p:cNvCxnSpPr>
            <a:cxnSpLocks/>
          </p:cNvCxnSpPr>
          <p:nvPr/>
        </p:nvCxnSpPr>
        <p:spPr>
          <a:xfrm>
            <a:off x="4532629" y="2156659"/>
            <a:ext cx="389447" cy="718621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8BBADD-0EF7-483D-A4C8-57B6C9DB723D}"/>
              </a:ext>
            </a:extLst>
          </p:cNvPr>
          <p:cNvCxnSpPr>
            <a:cxnSpLocks/>
          </p:cNvCxnSpPr>
          <p:nvPr/>
        </p:nvCxnSpPr>
        <p:spPr>
          <a:xfrm>
            <a:off x="8261349" y="2156659"/>
            <a:ext cx="943611" cy="718621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28D66DB-4C9C-4F5A-B4AB-0D1868AD8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11" b="-5329"/>
          <a:stretch/>
        </p:blipFill>
        <p:spPr>
          <a:xfrm>
            <a:off x="1122235" y="2804160"/>
            <a:ext cx="9540992" cy="307607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6E5150B-06E5-4DDF-A1B3-19D004404CEB}"/>
              </a:ext>
            </a:extLst>
          </p:cNvPr>
          <p:cNvSpPr/>
          <p:nvPr/>
        </p:nvSpPr>
        <p:spPr>
          <a:xfrm>
            <a:off x="5288725" y="2830615"/>
            <a:ext cx="4165979" cy="2604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149031-F67E-4A90-AFE0-0B23B936E7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121" t="28553" r="410" b="63875"/>
          <a:stretch/>
        </p:blipFill>
        <p:spPr>
          <a:xfrm>
            <a:off x="9528084" y="2783291"/>
            <a:ext cx="1119596" cy="5013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4FB3B2-A410-4328-A577-07DA5A56815D}"/>
              </a:ext>
            </a:extLst>
          </p:cNvPr>
          <p:cNvSpPr txBox="1"/>
          <p:nvPr/>
        </p:nvSpPr>
        <p:spPr>
          <a:xfrm>
            <a:off x="0" y="66586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  <p:pic>
        <p:nvPicPr>
          <p:cNvPr id="16" name="Picture 2" descr="Image result for female symbol">
            <a:extLst>
              <a:ext uri="{FF2B5EF4-FFF2-40B4-BE49-F238E27FC236}">
                <a16:creationId xmlns:a16="http://schemas.microsoft.com/office/drawing/2014/main" id="{2CF0CDE2-B207-4EC8-9CCC-7AE6F413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45" y="864042"/>
            <a:ext cx="644643" cy="6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54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Kappa’s Pro-Depressive Effects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5843A6-1DD5-4A2A-8E85-90319F97DD67}"/>
              </a:ext>
            </a:extLst>
          </p:cNvPr>
          <p:cNvSpPr txBox="1"/>
          <p:nvPr/>
        </p:nvSpPr>
        <p:spPr>
          <a:xfrm>
            <a:off x="0" y="66586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346F6E-91B9-417F-932A-8DC0B00C3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889"/>
          <a:stretch/>
        </p:blipFill>
        <p:spPr>
          <a:xfrm>
            <a:off x="2909671" y="856101"/>
            <a:ext cx="6225261" cy="141080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4F24A1-8420-4904-B461-89A529D23A19}"/>
              </a:ext>
            </a:extLst>
          </p:cNvPr>
          <p:cNvCxnSpPr>
            <a:cxnSpLocks/>
          </p:cNvCxnSpPr>
          <p:nvPr/>
        </p:nvCxnSpPr>
        <p:spPr>
          <a:xfrm flipH="1">
            <a:off x="4029101" y="2206702"/>
            <a:ext cx="4100628" cy="546109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05B2E2-09DE-427E-B63E-BC3FC82F7073}"/>
              </a:ext>
            </a:extLst>
          </p:cNvPr>
          <p:cNvCxnSpPr>
            <a:cxnSpLocks/>
          </p:cNvCxnSpPr>
          <p:nvPr/>
        </p:nvCxnSpPr>
        <p:spPr>
          <a:xfrm flipH="1">
            <a:off x="7884160" y="2196542"/>
            <a:ext cx="715772" cy="556269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Image result for female symbol">
            <a:extLst>
              <a:ext uri="{FF2B5EF4-FFF2-40B4-BE49-F238E27FC236}">
                <a16:creationId xmlns:a16="http://schemas.microsoft.com/office/drawing/2014/main" id="{CD9DDF1C-7F40-4FB4-8FBF-07331B36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605" y="864042"/>
            <a:ext cx="644643" cy="6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3309D6-34BF-431A-9A97-AFDEDD23A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4" t="76444" r="53487"/>
          <a:stretch/>
        </p:blipFill>
        <p:spPr>
          <a:xfrm>
            <a:off x="4029101" y="2752811"/>
            <a:ext cx="3855059" cy="1970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FDAF29-3C27-4CCA-B1F5-CA349D3F44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121" t="28553" r="410" b="63875"/>
          <a:stretch/>
        </p:blipFill>
        <p:spPr>
          <a:xfrm>
            <a:off x="6764564" y="2762971"/>
            <a:ext cx="1119596" cy="5013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E6B6C0-CE48-4E3C-95BF-FB41184481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50" t="22740" r="16269" b="51210"/>
          <a:stretch/>
        </p:blipFill>
        <p:spPr>
          <a:xfrm>
            <a:off x="3115588" y="4736184"/>
            <a:ext cx="2896196" cy="19224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E26B54-1BCA-4E16-B6A9-203F49143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36" t="49831" r="15983" b="24119"/>
          <a:stretch/>
        </p:blipFill>
        <p:spPr>
          <a:xfrm>
            <a:off x="6060142" y="4736184"/>
            <a:ext cx="2896196" cy="19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7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Kappa’s Pro-Depressive Effects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5843A6-1DD5-4A2A-8E85-90319F97DD67}"/>
              </a:ext>
            </a:extLst>
          </p:cNvPr>
          <p:cNvSpPr txBox="1"/>
          <p:nvPr/>
        </p:nvSpPr>
        <p:spPr>
          <a:xfrm>
            <a:off x="0" y="66078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346F6E-91B9-417F-932A-8DC0B00C3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889"/>
          <a:stretch/>
        </p:blipFill>
        <p:spPr>
          <a:xfrm>
            <a:off x="2909671" y="856101"/>
            <a:ext cx="6225261" cy="141080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4F24A1-8420-4904-B461-89A529D23A19}"/>
              </a:ext>
            </a:extLst>
          </p:cNvPr>
          <p:cNvCxnSpPr>
            <a:cxnSpLocks/>
          </p:cNvCxnSpPr>
          <p:nvPr/>
        </p:nvCxnSpPr>
        <p:spPr>
          <a:xfrm flipH="1">
            <a:off x="3173923" y="2206702"/>
            <a:ext cx="4955806" cy="400714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05B2E2-09DE-427E-B63E-BC3FC82F7073}"/>
              </a:ext>
            </a:extLst>
          </p:cNvPr>
          <p:cNvCxnSpPr>
            <a:cxnSpLocks/>
          </p:cNvCxnSpPr>
          <p:nvPr/>
        </p:nvCxnSpPr>
        <p:spPr>
          <a:xfrm>
            <a:off x="8599932" y="2196542"/>
            <a:ext cx="106448" cy="424189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Image result for female symbol">
            <a:extLst>
              <a:ext uri="{FF2B5EF4-FFF2-40B4-BE49-F238E27FC236}">
                <a16:creationId xmlns:a16="http://schemas.microsoft.com/office/drawing/2014/main" id="{CD9DDF1C-7F40-4FB4-8FBF-07331B36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605" y="864042"/>
            <a:ext cx="644643" cy="6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3309D6-34BF-431A-9A97-AFDEDD23A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7" t="23388" r="54352" b="50562"/>
          <a:stretch/>
        </p:blipFill>
        <p:spPr>
          <a:xfrm>
            <a:off x="3173923" y="2607416"/>
            <a:ext cx="5541619" cy="36784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FDAF29-3C27-4CCA-B1F5-CA349D3F44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121" t="28553" r="410" b="63875"/>
          <a:stretch/>
        </p:blipFill>
        <p:spPr>
          <a:xfrm>
            <a:off x="7586784" y="2620731"/>
            <a:ext cx="1119596" cy="50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6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Kappa’s Pro-Depressive Effects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5843A6-1DD5-4A2A-8E85-90319F97DD67}"/>
              </a:ext>
            </a:extLst>
          </p:cNvPr>
          <p:cNvSpPr txBox="1"/>
          <p:nvPr/>
        </p:nvSpPr>
        <p:spPr>
          <a:xfrm>
            <a:off x="0" y="66078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346F6E-91B9-417F-932A-8DC0B00C3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889"/>
          <a:stretch/>
        </p:blipFill>
        <p:spPr>
          <a:xfrm>
            <a:off x="2909671" y="856101"/>
            <a:ext cx="6225261" cy="141080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4F24A1-8420-4904-B461-89A529D23A19}"/>
              </a:ext>
            </a:extLst>
          </p:cNvPr>
          <p:cNvCxnSpPr>
            <a:cxnSpLocks/>
          </p:cNvCxnSpPr>
          <p:nvPr/>
        </p:nvCxnSpPr>
        <p:spPr>
          <a:xfrm flipH="1">
            <a:off x="3173923" y="2206702"/>
            <a:ext cx="4955806" cy="414029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05B2E2-09DE-427E-B63E-BC3FC82F7073}"/>
              </a:ext>
            </a:extLst>
          </p:cNvPr>
          <p:cNvCxnSpPr>
            <a:cxnSpLocks/>
          </p:cNvCxnSpPr>
          <p:nvPr/>
        </p:nvCxnSpPr>
        <p:spPr>
          <a:xfrm>
            <a:off x="8599932" y="2196542"/>
            <a:ext cx="106448" cy="424189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Image result for female symbol">
            <a:extLst>
              <a:ext uri="{FF2B5EF4-FFF2-40B4-BE49-F238E27FC236}">
                <a16:creationId xmlns:a16="http://schemas.microsoft.com/office/drawing/2014/main" id="{CD9DDF1C-7F40-4FB4-8FBF-07331B36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605" y="864042"/>
            <a:ext cx="644643" cy="6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3309D6-34BF-431A-9A97-AFDEDD23A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8" t="51408" r="54911" b="22542"/>
          <a:stretch/>
        </p:blipFill>
        <p:spPr>
          <a:xfrm>
            <a:off x="3173923" y="2607416"/>
            <a:ext cx="5541619" cy="36784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FDAF29-3C27-4CCA-B1F5-CA349D3F44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121" t="28553" r="410" b="63875"/>
          <a:stretch/>
        </p:blipFill>
        <p:spPr>
          <a:xfrm>
            <a:off x="7586784" y="2620731"/>
            <a:ext cx="1119596" cy="50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3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Kappa’s Pro-Depressive Effects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433DB2-9F6E-43A0-920B-C846FF43B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98" t="13942" r="22678" b="16958"/>
          <a:stretch/>
        </p:blipFill>
        <p:spPr>
          <a:xfrm>
            <a:off x="7274561" y="1830209"/>
            <a:ext cx="3423920" cy="3103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7A6D2B-C774-4F89-9374-55A03B011AC8}"/>
              </a:ext>
            </a:extLst>
          </p:cNvPr>
          <p:cNvSpPr txBox="1"/>
          <p:nvPr/>
        </p:nvSpPr>
        <p:spPr>
          <a:xfrm>
            <a:off x="182880" y="1118780"/>
            <a:ext cx="120091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Kappa Inhibition Rehabilitates Depressive Behavior</a:t>
            </a:r>
          </a:p>
          <a:p>
            <a:r>
              <a:rPr lang="en-US" sz="4400" dirty="0"/>
              <a:t>	↓ </a:t>
            </a:r>
            <a:r>
              <a:rPr lang="en-US" sz="4400" dirty="0" err="1"/>
              <a:t>Autogrooming</a:t>
            </a:r>
            <a:endParaRPr lang="en-US" sz="4400" dirty="0"/>
          </a:p>
          <a:p>
            <a:r>
              <a:rPr lang="en-US" sz="4400" dirty="0"/>
              <a:t>	↓ Anhedonia</a:t>
            </a:r>
          </a:p>
          <a:p>
            <a:r>
              <a:rPr lang="en-US" sz="4400" dirty="0"/>
              <a:t>	↓ Social Avoidance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85B8C3-D6A0-4D96-898B-B483DF5932A5}"/>
              </a:ext>
            </a:extLst>
          </p:cNvPr>
          <p:cNvSpPr txBox="1"/>
          <p:nvPr/>
        </p:nvSpPr>
        <p:spPr>
          <a:xfrm>
            <a:off x="182880" y="4875893"/>
            <a:ext cx="12009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Therefore…Kappa is </a:t>
            </a:r>
            <a:r>
              <a:rPr lang="en-US" sz="4400" b="1" u="sng" dirty="0"/>
              <a:t>PRO</a:t>
            </a:r>
            <a:r>
              <a:rPr lang="en-US" sz="4400" dirty="0"/>
              <a:t>-Depressive…Right?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914E66-F94E-451E-9C22-2B097C7B1D0E}"/>
              </a:ext>
            </a:extLst>
          </p:cNvPr>
          <p:cNvSpPr txBox="1"/>
          <p:nvPr/>
        </p:nvSpPr>
        <p:spPr>
          <a:xfrm>
            <a:off x="91440" y="5779532"/>
            <a:ext cx="12009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It may not be that simple…</a:t>
            </a:r>
          </a:p>
        </p:txBody>
      </p:sp>
    </p:spTree>
    <p:extLst>
      <p:ext uri="{BB962C8B-B14F-4D97-AF65-F5344CB8AC3E}">
        <p14:creationId xmlns:p14="http://schemas.microsoft.com/office/powerpoint/2010/main" val="424182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7A6D2B-C774-4F89-9374-55A03B011AC8}"/>
              </a:ext>
            </a:extLst>
          </p:cNvPr>
          <p:cNvSpPr txBox="1"/>
          <p:nvPr/>
        </p:nvSpPr>
        <p:spPr>
          <a:xfrm>
            <a:off x="182880" y="1118780"/>
            <a:ext cx="12009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Remember these?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231E48-1430-4282-9CC0-6222F31B7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3" t="16444" r="24000" b="5185"/>
          <a:stretch/>
        </p:blipFill>
        <p:spPr>
          <a:xfrm>
            <a:off x="1168400" y="1798320"/>
            <a:ext cx="4029131" cy="47155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104265-4E47-40EB-90DA-92F0FFD425BD}"/>
              </a:ext>
            </a:extLst>
          </p:cNvPr>
          <p:cNvSpPr txBox="1"/>
          <p:nvPr/>
        </p:nvSpPr>
        <p:spPr>
          <a:xfrm>
            <a:off x="27305" y="6633283"/>
            <a:ext cx="6203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Fajemiroye</a:t>
            </a:r>
            <a:r>
              <a:rPr lang="en-US" sz="800" dirty="0"/>
              <a:t>, J. O., et al. (2017). "22-azidosalvinorin A exhibits antidepressant-like effect in mice." </a:t>
            </a:r>
            <a:r>
              <a:rPr lang="en-US" sz="800" u="sng" dirty="0"/>
              <a:t>European Journal of Pharmacology </a:t>
            </a:r>
            <a:r>
              <a:rPr lang="en-US" sz="800" b="1" u="sng" dirty="0"/>
              <a:t>800</a:t>
            </a:r>
            <a:r>
              <a:rPr lang="en-US" sz="800" u="sng" dirty="0"/>
              <a:t>: 96-106.</a:t>
            </a:r>
          </a:p>
          <a:p>
            <a:endParaRPr lang="en-US" sz="800" dirty="0"/>
          </a:p>
        </p:txBody>
      </p:sp>
      <p:pic>
        <p:nvPicPr>
          <p:cNvPr id="10" name="Picture 2" descr="Image result for salvinorin a">
            <a:extLst>
              <a:ext uri="{FF2B5EF4-FFF2-40B4-BE49-F238E27FC236}">
                <a16:creationId xmlns:a16="http://schemas.microsoft.com/office/drawing/2014/main" id="{894B250A-0785-420C-8349-C18F856F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6633" y="1987505"/>
            <a:ext cx="1070321" cy="8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FA7DB1-9451-484F-9440-B1447C188FE2}"/>
              </a:ext>
            </a:extLst>
          </p:cNvPr>
          <p:cNvSpPr txBox="1"/>
          <p:nvPr/>
        </p:nvSpPr>
        <p:spPr>
          <a:xfrm>
            <a:off x="1168400" y="2806363"/>
            <a:ext cx="1320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Salvinorin</a:t>
            </a:r>
            <a:r>
              <a:rPr lang="en-US" sz="1050" dirty="0"/>
              <a:t> 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5EAC41-3AEF-4BAC-8E0C-B251BA9020A4}"/>
              </a:ext>
            </a:extLst>
          </p:cNvPr>
          <p:cNvCxnSpPr/>
          <p:nvPr/>
        </p:nvCxnSpPr>
        <p:spPr>
          <a:xfrm>
            <a:off x="1737360" y="2990878"/>
            <a:ext cx="0" cy="4381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F17A136D-59B2-4231-A50F-012CB0839CD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Are </a:t>
            </a:r>
            <a:r>
              <a:rPr lang="en-US" dirty="0" err="1"/>
              <a:t>Salvinorin</a:t>
            </a:r>
            <a:r>
              <a:rPr lang="en-US" dirty="0"/>
              <a:t> A Derivatives Anti-Depressive?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6A433D-11FE-49A4-8785-85B7577E60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990"/>
          <a:stretch/>
        </p:blipFill>
        <p:spPr>
          <a:xfrm>
            <a:off x="6883082" y="2054501"/>
            <a:ext cx="4032285" cy="3847362"/>
          </a:xfrm>
          <a:prstGeom prst="rect">
            <a:avLst/>
          </a:prstGeom>
        </p:spPr>
      </p:pic>
      <p:pic>
        <p:nvPicPr>
          <p:cNvPr id="27650" name="Picture 2" descr="Image result for x">
            <a:extLst>
              <a:ext uri="{FF2B5EF4-FFF2-40B4-BE49-F238E27FC236}">
                <a16:creationId xmlns:a16="http://schemas.microsoft.com/office/drawing/2014/main" id="{F01601CA-6D89-4504-A5EC-E4A99192D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033" y="1929664"/>
            <a:ext cx="1239520" cy="123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x">
            <a:extLst>
              <a:ext uri="{FF2B5EF4-FFF2-40B4-BE49-F238E27FC236}">
                <a16:creationId xmlns:a16="http://schemas.microsoft.com/office/drawing/2014/main" id="{CF1B1F6E-35EE-4F8C-AA51-35C5B3C4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279" y="1888221"/>
            <a:ext cx="1239520" cy="123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x">
            <a:extLst>
              <a:ext uri="{FF2B5EF4-FFF2-40B4-BE49-F238E27FC236}">
                <a16:creationId xmlns:a16="http://schemas.microsoft.com/office/drawing/2014/main" id="{5C4AB537-4C77-4F20-BE0B-418CED050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25" y="2965449"/>
            <a:ext cx="1239520" cy="123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x">
            <a:extLst>
              <a:ext uri="{FF2B5EF4-FFF2-40B4-BE49-F238E27FC236}">
                <a16:creationId xmlns:a16="http://schemas.microsoft.com/office/drawing/2014/main" id="{F68DDFB4-C498-4C4D-85A2-E768EAB02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25" y="5331229"/>
            <a:ext cx="1239520" cy="123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481EC6-DC5D-4E43-BCA5-296279358B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313" t="35407" b="30519"/>
          <a:stretch/>
        </p:blipFill>
        <p:spPr>
          <a:xfrm>
            <a:off x="5605374" y="3169184"/>
            <a:ext cx="6334069" cy="313706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A7E4503-2E97-4725-A26F-C2EBCC0E4709}"/>
              </a:ext>
            </a:extLst>
          </p:cNvPr>
          <p:cNvSpPr/>
          <p:nvPr/>
        </p:nvSpPr>
        <p:spPr>
          <a:xfrm>
            <a:off x="3302001" y="3947930"/>
            <a:ext cx="1696370" cy="1528310"/>
          </a:xfrm>
          <a:prstGeom prst="ellipse">
            <a:avLst/>
          </a:prstGeom>
          <a:noFill/>
          <a:ln w="57150">
            <a:solidFill>
              <a:srgbClr val="0402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8DE0A1-A941-4030-82D6-82FA468BB2FC}"/>
              </a:ext>
            </a:extLst>
          </p:cNvPr>
          <p:cNvSpPr txBox="1"/>
          <p:nvPr/>
        </p:nvSpPr>
        <p:spPr>
          <a:xfrm>
            <a:off x="10131045" y="4961897"/>
            <a:ext cx="1568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(Imipramine)</a:t>
            </a:r>
          </a:p>
        </p:txBody>
      </p:sp>
    </p:spTree>
    <p:extLst>
      <p:ext uri="{BB962C8B-B14F-4D97-AF65-F5344CB8AC3E}">
        <p14:creationId xmlns:p14="http://schemas.microsoft.com/office/powerpoint/2010/main" val="17733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2.08333E-6 -0.3048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5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FA5A48C-591A-49EA-97A7-CA335C6CD6E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does 30 minutes of Salvia high feel like?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14184-7D54-4DFC-B8B8-F4433504ADD7}"/>
              </a:ext>
            </a:extLst>
          </p:cNvPr>
          <p:cNvSpPr txBox="1"/>
          <p:nvPr/>
        </p:nvSpPr>
        <p:spPr>
          <a:xfrm>
            <a:off x="-12393" y="6673790"/>
            <a:ext cx="84010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http://duskmoor.blogspot.com/2011/06/salvia-divinorum-shamans-secret.html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C1D582-8860-4182-B377-B74A9592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6034"/>
            <a:ext cx="3425154" cy="393036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EC813A2-9FF4-440E-8FDF-FF3265353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1150" y="796131"/>
            <a:ext cx="9144000" cy="551894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Loss of physical coordination</a:t>
            </a:r>
          </a:p>
          <a:p>
            <a:r>
              <a:rPr lang="en-US" dirty="0"/>
              <a:t>Uncontrollable laughter</a:t>
            </a:r>
          </a:p>
          <a:p>
            <a:r>
              <a:rPr lang="en-US" dirty="0"/>
              <a:t>Visual alterations or visions</a:t>
            </a:r>
          </a:p>
          <a:p>
            <a:r>
              <a:rPr lang="en-US" dirty="0"/>
              <a:t>Experiencing multiple realities</a:t>
            </a:r>
          </a:p>
          <a:p>
            <a:r>
              <a:rPr lang="en-US" dirty="0"/>
              <a:t>A contemplative sense of peace</a:t>
            </a:r>
          </a:p>
          <a:p>
            <a:r>
              <a:rPr lang="en-US" dirty="0"/>
              <a:t>Sense of profound understanding</a:t>
            </a:r>
          </a:p>
          <a:p>
            <a:r>
              <a:rPr lang="en-US" dirty="0"/>
              <a:t>Dream-like veneer over the world</a:t>
            </a:r>
          </a:p>
          <a:p>
            <a:r>
              <a:rPr lang="en-US" dirty="0"/>
              <a:t>Sense of total confusion or madness</a:t>
            </a:r>
          </a:p>
          <a:p>
            <a:r>
              <a:rPr lang="en-US" dirty="0"/>
              <a:t>Seeing or becoming part of a tunnel</a:t>
            </a:r>
          </a:p>
          <a:p>
            <a:r>
              <a:rPr lang="en-US" dirty="0"/>
              <a:t>Loss of sense of awareness as an individual</a:t>
            </a:r>
          </a:p>
          <a:p>
            <a:r>
              <a:rPr lang="en-US" dirty="0"/>
              <a:t>Experiencing a “non-Euclidean” geometry</a:t>
            </a:r>
          </a:p>
          <a:p>
            <a:r>
              <a:rPr lang="en-US" dirty="0"/>
              <a:t>Sense of flying, floating, twisting, or turning</a:t>
            </a:r>
          </a:p>
          <a:p>
            <a:r>
              <a:rPr lang="en-US" dirty="0"/>
              <a:t>Feeling of being immersed in an energy field</a:t>
            </a:r>
          </a:p>
          <a:p>
            <a:r>
              <a:rPr lang="en-US" dirty="0"/>
              <a:t>Feeling of being connected to a larger “whole”</a:t>
            </a:r>
          </a:p>
          <a:p>
            <a:r>
              <a:rPr lang="en-US" dirty="0"/>
              <a:t>Feeling of being underground or underwater</a:t>
            </a:r>
          </a:p>
          <a:p>
            <a:r>
              <a:rPr lang="en-US" dirty="0"/>
              <a:t>Appearing to travel to other places and/or times</a:t>
            </a:r>
          </a:p>
          <a:p>
            <a:r>
              <a:rPr lang="en-US" dirty="0"/>
              <a:t>Becoming inanimate objects (a wall, stairs, a couch, etc.)</a:t>
            </a:r>
          </a:p>
          <a:p>
            <a:r>
              <a:rPr lang="en-US" dirty="0"/>
              <a:t>Viewing patterns or shapes that are tube-like, snake-like, or worm-like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4345-F444-445B-B922-877901EB8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279" y="4178986"/>
            <a:ext cx="2695575" cy="269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FB2A8C-D2CF-4FF3-B813-1A9CAE9D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354" y="762682"/>
            <a:ext cx="5209259" cy="3386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D7D68C-E38F-487A-B5D6-42CE98681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100" y="1681055"/>
            <a:ext cx="3390900" cy="479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104265-4E47-40EB-90DA-92F0FFD425BD}"/>
              </a:ext>
            </a:extLst>
          </p:cNvPr>
          <p:cNvSpPr txBox="1"/>
          <p:nvPr/>
        </p:nvSpPr>
        <p:spPr>
          <a:xfrm>
            <a:off x="27305" y="6633283"/>
            <a:ext cx="6203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Fajemiroye</a:t>
            </a:r>
            <a:r>
              <a:rPr lang="en-US" sz="800" dirty="0"/>
              <a:t>, J. O., et al. (2017). "22-azidosalvinorin A exhibits antidepressant-like effect in mice." </a:t>
            </a:r>
            <a:r>
              <a:rPr lang="en-US" sz="800" u="sng" dirty="0"/>
              <a:t>European Journal of Pharmacology </a:t>
            </a:r>
            <a:r>
              <a:rPr lang="en-US" sz="800" b="1" u="sng" dirty="0"/>
              <a:t>800</a:t>
            </a:r>
            <a:r>
              <a:rPr lang="en-US" sz="800" u="sng" dirty="0"/>
              <a:t>: 96-106.</a:t>
            </a:r>
          </a:p>
          <a:p>
            <a:endParaRPr lang="en-US" sz="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Is </a:t>
            </a:r>
            <a:r>
              <a:rPr lang="en-US" i="1" dirty="0"/>
              <a:t>22-Azidosalvinorin A</a:t>
            </a:r>
            <a:r>
              <a:rPr lang="en-US" dirty="0"/>
              <a:t> Anti-Depressive?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7886E6-94D2-4B8D-BBC0-67F123B5B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128" t="423" r="-45" b="54713"/>
          <a:stretch/>
        </p:blipFill>
        <p:spPr>
          <a:xfrm>
            <a:off x="1398080" y="3245762"/>
            <a:ext cx="3834320" cy="324591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23F536-36B4-455A-96CE-13188E384D46}"/>
              </a:ext>
            </a:extLst>
          </p:cNvPr>
          <p:cNvGrpSpPr/>
          <p:nvPr/>
        </p:nvGrpSpPr>
        <p:grpSpPr>
          <a:xfrm>
            <a:off x="920560" y="952500"/>
            <a:ext cx="2178239" cy="2054860"/>
            <a:chOff x="199201" y="1107440"/>
            <a:chExt cx="1964880" cy="19507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6231E48-1430-4282-9CC0-6222F31B7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558" t="54436" r="27099" b="23781"/>
            <a:stretch/>
          </p:blipFill>
          <p:spPr>
            <a:xfrm>
              <a:off x="199201" y="1107440"/>
              <a:ext cx="1964880" cy="195072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307659-1BE4-4420-AA84-0ADA6CBC96D8}"/>
                </a:ext>
              </a:extLst>
            </p:cNvPr>
            <p:cNvSpPr/>
            <p:nvPr/>
          </p:nvSpPr>
          <p:spPr>
            <a:xfrm>
              <a:off x="1615440" y="2709446"/>
              <a:ext cx="53848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06B73A8-35BC-40E8-96D0-B33B70993429}"/>
                </a:ext>
              </a:extLst>
            </p:cNvPr>
            <p:cNvSpPr/>
            <p:nvPr/>
          </p:nvSpPr>
          <p:spPr>
            <a:xfrm>
              <a:off x="457200" y="1107440"/>
              <a:ext cx="53848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3FF34A-758A-4472-9293-B03A5AD9D5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583" b="50000"/>
          <a:stretch/>
        </p:blipFill>
        <p:spPr>
          <a:xfrm>
            <a:off x="6603998" y="901700"/>
            <a:ext cx="4683763" cy="27620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10F38D-4D63-44F0-AD31-37E9E37E6D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984" t="5333" r="42" b="70448"/>
          <a:stretch/>
        </p:blipFill>
        <p:spPr>
          <a:xfrm>
            <a:off x="3741958" y="1108526"/>
            <a:ext cx="1934401" cy="15315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1D08BF-4A68-49E9-9DB4-BA6571CC86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19" t="-1250" r="39123" b="51250"/>
          <a:stretch/>
        </p:blipFill>
        <p:spPr>
          <a:xfrm>
            <a:off x="6623413" y="3726472"/>
            <a:ext cx="4664348" cy="28891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8DE0A1-A941-4030-82D6-82FA468BB2FC}"/>
              </a:ext>
            </a:extLst>
          </p:cNvPr>
          <p:cNvSpPr txBox="1"/>
          <p:nvPr/>
        </p:nvSpPr>
        <p:spPr>
          <a:xfrm>
            <a:off x="4107715" y="2611390"/>
            <a:ext cx="1568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(Imipramine)</a:t>
            </a:r>
          </a:p>
        </p:txBody>
      </p:sp>
    </p:spTree>
    <p:extLst>
      <p:ext uri="{BB962C8B-B14F-4D97-AF65-F5344CB8AC3E}">
        <p14:creationId xmlns:p14="http://schemas.microsoft.com/office/powerpoint/2010/main" val="341783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/>
              <a:t>22-Azidosalvinorin A </a:t>
            </a:r>
            <a:r>
              <a:rPr lang="en-US" dirty="0"/>
              <a:t>has Anti-depressive Qualities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7A6D2B-C774-4F89-9374-55A03B011AC8}"/>
              </a:ext>
            </a:extLst>
          </p:cNvPr>
          <p:cNvSpPr txBox="1"/>
          <p:nvPr/>
        </p:nvSpPr>
        <p:spPr>
          <a:xfrm>
            <a:off x="182880" y="1118780"/>
            <a:ext cx="12009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↓ Immobility Time in TST &amp; FST</a:t>
            </a:r>
          </a:p>
          <a:p>
            <a:r>
              <a:rPr lang="en-US" sz="4400" dirty="0"/>
              <a:t>↑ Swimming in FST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85B8C3-D6A0-4D96-898B-B483DF5932A5}"/>
              </a:ext>
            </a:extLst>
          </p:cNvPr>
          <p:cNvSpPr txBox="1"/>
          <p:nvPr/>
        </p:nvSpPr>
        <p:spPr>
          <a:xfrm>
            <a:off x="91440" y="5015945"/>
            <a:ext cx="12009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But what are the mechanisms…and is Kappa even involved?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4DC43-F32F-4703-92E6-A069D3A197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39"/>
          <a:stretch/>
        </p:blipFill>
        <p:spPr>
          <a:xfrm>
            <a:off x="4919345" y="1842055"/>
            <a:ext cx="3762477" cy="32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104265-4E47-40EB-90DA-92F0FFD425BD}"/>
              </a:ext>
            </a:extLst>
          </p:cNvPr>
          <p:cNvSpPr txBox="1"/>
          <p:nvPr/>
        </p:nvSpPr>
        <p:spPr>
          <a:xfrm>
            <a:off x="27305" y="6633283"/>
            <a:ext cx="6203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Fajemiroye</a:t>
            </a:r>
            <a:r>
              <a:rPr lang="en-US" sz="800" dirty="0"/>
              <a:t>, J. O., et al. (2017). "22-azidosalvinorin A exhibits antidepressant-like effect in mice." </a:t>
            </a:r>
            <a:r>
              <a:rPr lang="en-US" sz="800" u="sng" dirty="0"/>
              <a:t>European Journal of Pharmacology </a:t>
            </a:r>
            <a:r>
              <a:rPr lang="en-US" sz="800" b="1" u="sng" dirty="0"/>
              <a:t>800</a:t>
            </a:r>
            <a:r>
              <a:rPr lang="en-US" sz="800" u="sng" dirty="0"/>
              <a:t>: 96-106.</a:t>
            </a:r>
          </a:p>
          <a:p>
            <a:endParaRPr lang="en-US" sz="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Anti-Depressive Mechanisms of </a:t>
            </a:r>
            <a:r>
              <a:rPr lang="en-US" i="1" dirty="0"/>
              <a:t>22-Azidosalvinorin A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7886E6-94D2-4B8D-BBC0-67F123B5B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128" t="423" r="-45" b="54713"/>
          <a:stretch/>
        </p:blipFill>
        <p:spPr>
          <a:xfrm>
            <a:off x="511256" y="3245762"/>
            <a:ext cx="3834320" cy="3245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D758C-E345-4558-88A6-40B2B23C6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454" y="952500"/>
            <a:ext cx="6570169" cy="54245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D2CC63-884B-48DA-B41E-18D3EDF5B26D}"/>
              </a:ext>
            </a:extLst>
          </p:cNvPr>
          <p:cNvSpPr/>
          <p:nvPr/>
        </p:nvSpPr>
        <p:spPr>
          <a:xfrm>
            <a:off x="6299200" y="1727200"/>
            <a:ext cx="264160" cy="4643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C5FD08-FB79-4426-8B9B-B953174AA987}"/>
              </a:ext>
            </a:extLst>
          </p:cNvPr>
          <p:cNvSpPr/>
          <p:nvPr/>
        </p:nvSpPr>
        <p:spPr>
          <a:xfrm>
            <a:off x="6563360" y="1127761"/>
            <a:ext cx="264160" cy="523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8868B9-8AD3-4E36-9AFE-55E6A74A3342}"/>
              </a:ext>
            </a:extLst>
          </p:cNvPr>
          <p:cNvSpPr/>
          <p:nvPr/>
        </p:nvSpPr>
        <p:spPr>
          <a:xfrm>
            <a:off x="6837680" y="1127761"/>
            <a:ext cx="264160" cy="523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28EED0-D0F1-4DFA-83FF-B362CFE8FC78}"/>
              </a:ext>
            </a:extLst>
          </p:cNvPr>
          <p:cNvSpPr/>
          <p:nvPr/>
        </p:nvSpPr>
        <p:spPr>
          <a:xfrm>
            <a:off x="7122160" y="1137921"/>
            <a:ext cx="264160" cy="523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FD94B-BC7B-4B2F-BF84-2ABF027E0A31}"/>
              </a:ext>
            </a:extLst>
          </p:cNvPr>
          <p:cNvSpPr/>
          <p:nvPr/>
        </p:nvSpPr>
        <p:spPr>
          <a:xfrm>
            <a:off x="7396480" y="1127761"/>
            <a:ext cx="264160" cy="523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BD3D13-B7F3-464F-BC93-C456C838216A}"/>
              </a:ext>
            </a:extLst>
          </p:cNvPr>
          <p:cNvSpPr/>
          <p:nvPr/>
        </p:nvSpPr>
        <p:spPr>
          <a:xfrm>
            <a:off x="7670800" y="1137921"/>
            <a:ext cx="264160" cy="523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043B9B-9DE1-46E5-8DB1-C522773F4636}"/>
              </a:ext>
            </a:extLst>
          </p:cNvPr>
          <p:cNvSpPr/>
          <p:nvPr/>
        </p:nvSpPr>
        <p:spPr>
          <a:xfrm>
            <a:off x="7945120" y="1127761"/>
            <a:ext cx="264160" cy="523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2DE47B-53BA-417F-8D2A-00D29E09BCED}"/>
              </a:ext>
            </a:extLst>
          </p:cNvPr>
          <p:cNvSpPr/>
          <p:nvPr/>
        </p:nvSpPr>
        <p:spPr>
          <a:xfrm>
            <a:off x="8229600" y="1127761"/>
            <a:ext cx="264160" cy="523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45E061-00DC-432E-891E-0C180C6B6F7D}"/>
              </a:ext>
            </a:extLst>
          </p:cNvPr>
          <p:cNvSpPr/>
          <p:nvPr/>
        </p:nvSpPr>
        <p:spPr>
          <a:xfrm>
            <a:off x="8503920" y="1107441"/>
            <a:ext cx="264160" cy="523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4ABE30-3A94-4C26-A65A-1B55215A83FA}"/>
              </a:ext>
            </a:extLst>
          </p:cNvPr>
          <p:cNvSpPr/>
          <p:nvPr/>
        </p:nvSpPr>
        <p:spPr>
          <a:xfrm>
            <a:off x="8788400" y="1127761"/>
            <a:ext cx="264160" cy="523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765902-39F2-4374-B1A2-190933BE67C8}"/>
              </a:ext>
            </a:extLst>
          </p:cNvPr>
          <p:cNvSpPr/>
          <p:nvPr/>
        </p:nvSpPr>
        <p:spPr>
          <a:xfrm>
            <a:off x="9062720" y="1117601"/>
            <a:ext cx="284480" cy="523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2114C8-CD1A-40CC-A216-9A73390F6DE7}"/>
              </a:ext>
            </a:extLst>
          </p:cNvPr>
          <p:cNvSpPr/>
          <p:nvPr/>
        </p:nvSpPr>
        <p:spPr>
          <a:xfrm rot="16200000">
            <a:off x="10364393" y="1267275"/>
            <a:ext cx="329548" cy="1960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7B9220-917A-4F8C-AA81-E85C9AF4C6BC}"/>
              </a:ext>
            </a:extLst>
          </p:cNvPr>
          <p:cNvSpPr/>
          <p:nvPr/>
        </p:nvSpPr>
        <p:spPr>
          <a:xfrm rot="16200000">
            <a:off x="10354233" y="1643195"/>
            <a:ext cx="329548" cy="1960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F839D8-6737-45CB-9BCE-5FEBC029290D}"/>
              </a:ext>
            </a:extLst>
          </p:cNvPr>
          <p:cNvSpPr/>
          <p:nvPr/>
        </p:nvSpPr>
        <p:spPr>
          <a:xfrm rot="16200000">
            <a:off x="10354233" y="1968315"/>
            <a:ext cx="329548" cy="1960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F4BEBE-5C01-4DC5-B7CF-AC0D1FDEC849}"/>
              </a:ext>
            </a:extLst>
          </p:cNvPr>
          <p:cNvSpPr/>
          <p:nvPr/>
        </p:nvSpPr>
        <p:spPr>
          <a:xfrm rot="16200000">
            <a:off x="10344073" y="2323915"/>
            <a:ext cx="329548" cy="1960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017B27-034C-459B-8454-07932EC4B3C9}"/>
              </a:ext>
            </a:extLst>
          </p:cNvPr>
          <p:cNvSpPr/>
          <p:nvPr/>
        </p:nvSpPr>
        <p:spPr>
          <a:xfrm rot="16200000">
            <a:off x="10313593" y="2709995"/>
            <a:ext cx="329548" cy="1960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506FF0-C25E-4865-B90F-A22328469DC4}"/>
              </a:ext>
            </a:extLst>
          </p:cNvPr>
          <p:cNvSpPr/>
          <p:nvPr/>
        </p:nvSpPr>
        <p:spPr>
          <a:xfrm rot="16200000">
            <a:off x="10323753" y="3085915"/>
            <a:ext cx="329548" cy="1960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EA5463-16B9-4E4C-A7DB-96DEF4559250}"/>
              </a:ext>
            </a:extLst>
          </p:cNvPr>
          <p:cNvSpPr/>
          <p:nvPr/>
        </p:nvSpPr>
        <p:spPr>
          <a:xfrm rot="16200000">
            <a:off x="10313593" y="3471995"/>
            <a:ext cx="329548" cy="1960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BBE8B2-90D6-4B95-B53D-92C19AB71680}"/>
              </a:ext>
            </a:extLst>
          </p:cNvPr>
          <p:cNvSpPr/>
          <p:nvPr/>
        </p:nvSpPr>
        <p:spPr>
          <a:xfrm rot="16200000">
            <a:off x="10303433" y="3847915"/>
            <a:ext cx="329548" cy="1960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9909E0-E89E-41EA-89B2-1444BA634171}"/>
              </a:ext>
            </a:extLst>
          </p:cNvPr>
          <p:cNvSpPr/>
          <p:nvPr/>
        </p:nvSpPr>
        <p:spPr>
          <a:xfrm rot="16200000">
            <a:off x="10313593" y="4183195"/>
            <a:ext cx="329548" cy="1960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A0DD34-589B-45F1-B028-6367F16B51A8}"/>
              </a:ext>
            </a:extLst>
          </p:cNvPr>
          <p:cNvSpPr/>
          <p:nvPr/>
        </p:nvSpPr>
        <p:spPr>
          <a:xfrm rot="16200000">
            <a:off x="10313593" y="4589595"/>
            <a:ext cx="329548" cy="1960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7FC0DB-B3CB-43AF-B2C0-F179370221A1}"/>
              </a:ext>
            </a:extLst>
          </p:cNvPr>
          <p:cNvSpPr/>
          <p:nvPr/>
        </p:nvSpPr>
        <p:spPr>
          <a:xfrm rot="16200000">
            <a:off x="10364393" y="4935035"/>
            <a:ext cx="329548" cy="1960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E79E8C-FA65-4408-ADF8-9B30672B1128}"/>
              </a:ext>
            </a:extLst>
          </p:cNvPr>
          <p:cNvSpPr txBox="1"/>
          <p:nvPr/>
        </p:nvSpPr>
        <p:spPr>
          <a:xfrm>
            <a:off x="78102" y="1192933"/>
            <a:ext cx="4861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AMPT = catecholamine </a:t>
            </a:r>
            <a:r>
              <a:rPr lang="en-US" sz="2400" dirty="0" err="1"/>
              <a:t>depleter</a:t>
            </a:r>
            <a:endParaRPr lang="en-US" sz="2400" dirty="0"/>
          </a:p>
          <a:p>
            <a:r>
              <a:rPr lang="en-US" sz="2400" dirty="0"/>
              <a:t>PCPA = serotonin </a:t>
            </a:r>
            <a:r>
              <a:rPr lang="en-US" sz="2400" dirty="0" err="1"/>
              <a:t>depleter</a:t>
            </a:r>
            <a:endParaRPr lang="en-US" sz="2400" dirty="0"/>
          </a:p>
          <a:p>
            <a:r>
              <a:rPr lang="en-US" sz="2400" dirty="0"/>
              <a:t>PRAZ = α</a:t>
            </a:r>
            <a:r>
              <a:rPr lang="en-US" sz="2400" baseline="-25000" dirty="0"/>
              <a:t>1</a:t>
            </a:r>
            <a:r>
              <a:rPr lang="en-US" sz="2400" dirty="0"/>
              <a:t> adrenoreceptor antagonist</a:t>
            </a:r>
          </a:p>
          <a:p>
            <a:r>
              <a:rPr lang="en-US" sz="2400" dirty="0"/>
              <a:t>WAY = 5-HT</a:t>
            </a:r>
            <a:r>
              <a:rPr lang="en-US" sz="2400" baseline="-25000" dirty="0"/>
              <a:t>1A</a:t>
            </a:r>
            <a:r>
              <a:rPr lang="en-US" sz="2400" dirty="0"/>
              <a:t> receptor antagonist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758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104265-4E47-40EB-90DA-92F0FFD425BD}"/>
              </a:ext>
            </a:extLst>
          </p:cNvPr>
          <p:cNvSpPr txBox="1"/>
          <p:nvPr/>
        </p:nvSpPr>
        <p:spPr>
          <a:xfrm>
            <a:off x="27305" y="6633283"/>
            <a:ext cx="6203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Fajemiroye</a:t>
            </a:r>
            <a:r>
              <a:rPr lang="en-US" sz="800" dirty="0"/>
              <a:t>, J. O., et al. (2017). "22-azidosalvinorin A exhibits antidepressant-like effect in mice." </a:t>
            </a:r>
            <a:r>
              <a:rPr lang="en-US" sz="800" u="sng" dirty="0"/>
              <a:t>European Journal of Pharmacology </a:t>
            </a:r>
            <a:r>
              <a:rPr lang="en-US" sz="800" b="1" u="sng" dirty="0"/>
              <a:t>800</a:t>
            </a:r>
            <a:r>
              <a:rPr lang="en-US" sz="800" u="sng" dirty="0"/>
              <a:t>: 96-106.</a:t>
            </a:r>
          </a:p>
          <a:p>
            <a:endParaRPr lang="en-US" sz="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Anti-Depressive Mechanisms of </a:t>
            </a:r>
            <a:r>
              <a:rPr lang="en-US" i="1" dirty="0"/>
              <a:t>22-Azidosalvinorin A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905EF2-0B48-4C55-8DCB-449F3540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30" y="1551697"/>
            <a:ext cx="11194870" cy="44310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C2B11A-FF2A-4B2E-B3B5-C301DBBCC90F}"/>
              </a:ext>
            </a:extLst>
          </p:cNvPr>
          <p:cNvSpPr txBox="1"/>
          <p:nvPr/>
        </p:nvSpPr>
        <p:spPr>
          <a:xfrm>
            <a:off x="27305" y="2442754"/>
            <a:ext cx="849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MAO</a:t>
            </a:r>
            <a:r>
              <a:rPr lang="en-US" sz="2000" b="1" baseline="-25000" dirty="0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149551-5DCF-4E0D-9038-A521EAEA0322}"/>
              </a:ext>
            </a:extLst>
          </p:cNvPr>
          <p:cNvSpPr txBox="1"/>
          <p:nvPr/>
        </p:nvSpPr>
        <p:spPr>
          <a:xfrm>
            <a:off x="54024" y="4641202"/>
            <a:ext cx="849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MAO</a:t>
            </a:r>
            <a:r>
              <a:rPr lang="en-US" sz="2000" b="1" baseline="-250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437630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104265-4E47-40EB-90DA-92F0FFD425BD}"/>
              </a:ext>
            </a:extLst>
          </p:cNvPr>
          <p:cNvSpPr txBox="1"/>
          <p:nvPr/>
        </p:nvSpPr>
        <p:spPr>
          <a:xfrm>
            <a:off x="27305" y="6633283"/>
            <a:ext cx="6203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Fajemiroye</a:t>
            </a:r>
            <a:r>
              <a:rPr lang="en-US" sz="800" dirty="0"/>
              <a:t>, J. O., et al. (2017). "22-azidosalvinorin A exhibits antidepressant-like effect in mice." </a:t>
            </a:r>
            <a:r>
              <a:rPr lang="en-US" sz="800" u="sng" dirty="0"/>
              <a:t>European Journal of Pharmacology </a:t>
            </a:r>
            <a:r>
              <a:rPr lang="en-US" sz="800" b="1" u="sng" dirty="0"/>
              <a:t>800</a:t>
            </a:r>
            <a:r>
              <a:rPr lang="en-US" sz="800" u="sng" dirty="0"/>
              <a:t>: 96-106.</a:t>
            </a:r>
          </a:p>
          <a:p>
            <a:endParaRPr lang="en-US" sz="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Anti-Depressive Mechanisms of </a:t>
            </a:r>
            <a:r>
              <a:rPr lang="en-US" i="1" dirty="0"/>
              <a:t>22-Azidosalvinorin 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C2B11A-FF2A-4B2E-B3B5-C301DBBCC90F}"/>
              </a:ext>
            </a:extLst>
          </p:cNvPr>
          <p:cNvSpPr txBox="1"/>
          <p:nvPr/>
        </p:nvSpPr>
        <p:spPr>
          <a:xfrm>
            <a:off x="297271" y="1154479"/>
            <a:ext cx="5798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/>
              <a:t>α</a:t>
            </a:r>
            <a:r>
              <a:rPr lang="el-GR" sz="3600" baseline="-25000" dirty="0"/>
              <a:t>1</a:t>
            </a:r>
            <a:r>
              <a:rPr lang="en-US" sz="3600" dirty="0"/>
              <a:t> receptor affinity:</a:t>
            </a:r>
          </a:p>
          <a:p>
            <a:r>
              <a:rPr lang="en-US" sz="3600" baseline="-25000" dirty="0"/>
              <a:t>	</a:t>
            </a:r>
            <a:r>
              <a:rPr lang="el-GR" sz="3600" dirty="0"/>
              <a:t> α</a:t>
            </a:r>
            <a:r>
              <a:rPr lang="en-US" sz="3600" baseline="-25000" dirty="0"/>
              <a:t>1A</a:t>
            </a:r>
            <a:r>
              <a:rPr lang="en-US" sz="3600" dirty="0"/>
              <a:t> – K</a:t>
            </a:r>
            <a:r>
              <a:rPr lang="en-US" sz="3600" baseline="-25000" dirty="0"/>
              <a:t>i</a:t>
            </a:r>
            <a:r>
              <a:rPr lang="en-US" sz="3600" dirty="0"/>
              <a:t> = 27,001 </a:t>
            </a:r>
            <a:r>
              <a:rPr lang="en-US" sz="3600" dirty="0" err="1"/>
              <a:t>nM</a:t>
            </a:r>
            <a:endParaRPr lang="en-US" sz="3600" dirty="0"/>
          </a:p>
          <a:p>
            <a:r>
              <a:rPr lang="en-US" sz="3600" baseline="-25000" dirty="0"/>
              <a:t>	</a:t>
            </a:r>
            <a:r>
              <a:rPr lang="el-GR" sz="3600" dirty="0"/>
              <a:t> α</a:t>
            </a:r>
            <a:r>
              <a:rPr lang="el-GR" sz="3600" baseline="-25000" dirty="0"/>
              <a:t>1</a:t>
            </a:r>
            <a:r>
              <a:rPr lang="en-US" sz="3600" baseline="-25000" dirty="0"/>
              <a:t>B</a:t>
            </a:r>
            <a:r>
              <a:rPr lang="en-US" sz="3600" dirty="0"/>
              <a:t> – K</a:t>
            </a:r>
            <a:r>
              <a:rPr lang="en-US" sz="3600" baseline="-25000" dirty="0"/>
              <a:t>i</a:t>
            </a:r>
            <a:r>
              <a:rPr lang="en-US" sz="3600" dirty="0"/>
              <a:t> = 31,110 </a:t>
            </a:r>
            <a:r>
              <a:rPr lang="en-US" sz="3600" dirty="0" err="1"/>
              <a:t>nM</a:t>
            </a:r>
            <a:endParaRPr lang="en-US" sz="3600" dirty="0"/>
          </a:p>
          <a:p>
            <a:r>
              <a:rPr lang="en-US" sz="3600" baseline="-25000" dirty="0"/>
              <a:t>	</a:t>
            </a:r>
            <a:r>
              <a:rPr lang="el-GR" sz="3600" dirty="0"/>
              <a:t> α</a:t>
            </a:r>
            <a:r>
              <a:rPr lang="el-GR" sz="3600" baseline="-25000" dirty="0"/>
              <a:t>1</a:t>
            </a:r>
            <a:r>
              <a:rPr lang="en-US" sz="3600" baseline="-25000" dirty="0"/>
              <a:t>D</a:t>
            </a:r>
            <a:r>
              <a:rPr lang="en-US" sz="3600" dirty="0"/>
              <a:t> – K</a:t>
            </a:r>
            <a:r>
              <a:rPr lang="en-US" sz="3600" baseline="-25000" dirty="0"/>
              <a:t>i</a:t>
            </a:r>
            <a:r>
              <a:rPr lang="en-US" sz="3600" dirty="0"/>
              <a:t> = 27,577 </a:t>
            </a:r>
            <a:r>
              <a:rPr lang="en-US" sz="3600" dirty="0" err="1"/>
              <a:t>nM</a:t>
            </a:r>
            <a:endParaRPr lang="en-US" sz="3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153964-201C-486B-AF54-84598FA49C2F}"/>
              </a:ext>
            </a:extLst>
          </p:cNvPr>
          <p:cNvSpPr txBox="1"/>
          <p:nvPr/>
        </p:nvSpPr>
        <p:spPr>
          <a:xfrm>
            <a:off x="528048" y="3737278"/>
            <a:ext cx="5798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For Reference:</a:t>
            </a:r>
          </a:p>
          <a:p>
            <a:r>
              <a:rPr lang="en-US" sz="3600" baseline="-25000" dirty="0"/>
              <a:t>	</a:t>
            </a:r>
            <a:r>
              <a:rPr lang="el-GR" sz="3600" dirty="0"/>
              <a:t> Κ</a:t>
            </a:r>
            <a:r>
              <a:rPr lang="en-US" sz="3600" dirty="0"/>
              <a:t>OR   – K</a:t>
            </a:r>
            <a:r>
              <a:rPr lang="en-US" sz="3600" baseline="-25000" dirty="0"/>
              <a:t>i</a:t>
            </a:r>
            <a:r>
              <a:rPr lang="en-US" sz="3600" dirty="0"/>
              <a:t> = 8.1 </a:t>
            </a:r>
            <a:r>
              <a:rPr lang="en-US" sz="3600" dirty="0" err="1"/>
              <a:t>nM</a:t>
            </a:r>
            <a:endParaRPr lang="en-US" sz="3600" dirty="0"/>
          </a:p>
          <a:p>
            <a:r>
              <a:rPr lang="en-US" sz="3600" baseline="-25000" dirty="0"/>
              <a:t>	</a:t>
            </a:r>
            <a:r>
              <a:rPr lang="el-GR" sz="3600" dirty="0"/>
              <a:t> </a:t>
            </a:r>
            <a:r>
              <a:rPr lang="en-US" sz="3600" dirty="0"/>
              <a:t>MOR – K</a:t>
            </a:r>
            <a:r>
              <a:rPr lang="en-US" sz="3600" baseline="-25000" dirty="0"/>
              <a:t>i</a:t>
            </a:r>
            <a:r>
              <a:rPr lang="en-US" sz="3600" dirty="0"/>
              <a:t> = &gt; 10,000 </a:t>
            </a:r>
            <a:r>
              <a:rPr lang="en-US" sz="3600" dirty="0" err="1"/>
              <a:t>nM</a:t>
            </a:r>
            <a:endParaRPr lang="en-US" sz="3600" dirty="0"/>
          </a:p>
          <a:p>
            <a:r>
              <a:rPr lang="en-US" sz="3600" baseline="-25000" dirty="0"/>
              <a:t>	</a:t>
            </a:r>
            <a:r>
              <a:rPr lang="el-GR" sz="3600" dirty="0"/>
              <a:t> </a:t>
            </a:r>
            <a:r>
              <a:rPr lang="en-US" sz="3600" dirty="0"/>
              <a:t>DOR  – K</a:t>
            </a:r>
            <a:r>
              <a:rPr lang="en-US" sz="3600" baseline="-25000" dirty="0"/>
              <a:t>i</a:t>
            </a:r>
            <a:r>
              <a:rPr lang="en-US" sz="3600" dirty="0"/>
              <a:t> = 4,230 </a:t>
            </a:r>
            <a:r>
              <a:rPr lang="en-US" sz="3600" dirty="0" err="1"/>
              <a:t>nM</a:t>
            </a:r>
            <a:endParaRPr lang="en-US" sz="3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D6FDA8-0491-4189-B118-6954A7279079}"/>
              </a:ext>
            </a:extLst>
          </p:cNvPr>
          <p:cNvSpPr txBox="1"/>
          <p:nvPr/>
        </p:nvSpPr>
        <p:spPr>
          <a:xfrm>
            <a:off x="7171101" y="4845273"/>
            <a:ext cx="4781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Salvinorin</a:t>
            </a:r>
            <a:r>
              <a:rPr lang="en-US" sz="3600" dirty="0"/>
              <a:t> A:</a:t>
            </a:r>
          </a:p>
          <a:p>
            <a:r>
              <a:rPr lang="en-US" sz="3600" baseline="-25000" dirty="0"/>
              <a:t>	</a:t>
            </a:r>
            <a:r>
              <a:rPr lang="el-GR" sz="3600" dirty="0"/>
              <a:t> Κ</a:t>
            </a:r>
            <a:r>
              <a:rPr lang="en-US" sz="3600" dirty="0"/>
              <a:t>OR   – K</a:t>
            </a:r>
            <a:r>
              <a:rPr lang="en-US" sz="3600" baseline="-25000" dirty="0"/>
              <a:t>i</a:t>
            </a:r>
            <a:r>
              <a:rPr lang="en-US" sz="3600" dirty="0"/>
              <a:t> = 1.2 </a:t>
            </a:r>
            <a:r>
              <a:rPr lang="en-US" sz="3600" dirty="0" err="1"/>
              <a:t>nM</a:t>
            </a:r>
            <a:endParaRPr lang="en-US" sz="3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7FC3CE-A9C1-44E2-95D7-C22B392C1EE5}"/>
              </a:ext>
            </a:extLst>
          </p:cNvPr>
          <p:cNvSpPr/>
          <p:nvPr/>
        </p:nvSpPr>
        <p:spPr>
          <a:xfrm>
            <a:off x="2939143" y="4232366"/>
            <a:ext cx="2521131" cy="71845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4C3B09-21A5-43B1-905C-D87BE78B2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817" y="1132177"/>
            <a:ext cx="5404719" cy="360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41" grpId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746" name="Picture 2" descr="Image result for tim and eric head explode gif">
            <a:extLst>
              <a:ext uri="{FF2B5EF4-FFF2-40B4-BE49-F238E27FC236}">
                <a16:creationId xmlns:a16="http://schemas.microsoft.com/office/drawing/2014/main" id="{8D3FE7FB-F30A-4095-9721-A677BE935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2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and Utter Confusion!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3B3C08-E37C-43BD-B17B-FB6320E104D0}"/>
              </a:ext>
            </a:extLst>
          </p:cNvPr>
          <p:cNvSpPr txBox="1"/>
          <p:nvPr/>
        </p:nvSpPr>
        <p:spPr>
          <a:xfrm>
            <a:off x="297271" y="1559432"/>
            <a:ext cx="110674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22-Azidosalvinorin A: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Strongly binds &amp; 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activates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Kappa Receptor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↓Depressive Behaviors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945EC8-4B48-47A8-BA9E-2E9C8A6626D1}"/>
              </a:ext>
            </a:extLst>
          </p:cNvPr>
          <p:cNvSpPr txBox="1"/>
          <p:nvPr/>
        </p:nvSpPr>
        <p:spPr>
          <a:xfrm>
            <a:off x="271145" y="4140658"/>
            <a:ext cx="95782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AZ-MTAB: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Strongly binds &amp;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inhibits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Kappa Receptor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↓Depressive Behaviors</a:t>
            </a:r>
          </a:p>
        </p:txBody>
      </p:sp>
    </p:spTree>
    <p:extLst>
      <p:ext uri="{BB962C8B-B14F-4D97-AF65-F5344CB8AC3E}">
        <p14:creationId xmlns:p14="http://schemas.microsoft.com/office/powerpoint/2010/main" val="290376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and Utter Confusion!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3B3C08-E37C-43BD-B17B-FB6320E104D0}"/>
              </a:ext>
            </a:extLst>
          </p:cNvPr>
          <p:cNvSpPr txBox="1"/>
          <p:nvPr/>
        </p:nvSpPr>
        <p:spPr>
          <a:xfrm>
            <a:off x="545466" y="932410"/>
            <a:ext cx="1106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important is timing?</a:t>
            </a:r>
          </a:p>
        </p:txBody>
      </p:sp>
      <p:pic>
        <p:nvPicPr>
          <p:cNvPr id="37890" name="Picture 2" descr="Image result for time psychedelic">
            <a:extLst>
              <a:ext uri="{FF2B5EF4-FFF2-40B4-BE49-F238E27FC236}">
                <a16:creationId xmlns:a16="http://schemas.microsoft.com/office/drawing/2014/main" id="{C5447412-376C-47E3-B472-98B6BB3549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83" y="2097405"/>
            <a:ext cx="44958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65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Considering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085B1-1212-435A-8867-B3449EAD5685}"/>
              </a:ext>
            </a:extLst>
          </p:cNvPr>
          <p:cNvSpPr txBox="1"/>
          <p:nvPr/>
        </p:nvSpPr>
        <p:spPr>
          <a:xfrm>
            <a:off x="297271" y="952500"/>
            <a:ext cx="8402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Blockade of Kappa to ↓ Depression: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28263-DE57-4988-8F4C-F303F7AAE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667"/>
          <a:stretch/>
        </p:blipFill>
        <p:spPr>
          <a:xfrm>
            <a:off x="1820696" y="1585768"/>
            <a:ext cx="8827572" cy="204570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67E5B88-C215-4917-A6A8-A482F556479D}"/>
              </a:ext>
            </a:extLst>
          </p:cNvPr>
          <p:cNvSpPr/>
          <p:nvPr/>
        </p:nvSpPr>
        <p:spPr>
          <a:xfrm>
            <a:off x="3879669" y="1905000"/>
            <a:ext cx="2547257" cy="64633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ADFD3C-A60E-4160-A77B-2B0B9CB1ED2E}"/>
              </a:ext>
            </a:extLst>
          </p:cNvPr>
          <p:cNvSpPr txBox="1"/>
          <p:nvPr/>
        </p:nvSpPr>
        <p:spPr>
          <a:xfrm>
            <a:off x="305978" y="4044047"/>
            <a:ext cx="84025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Activation of Kappa to ↓ Depression:</a:t>
            </a:r>
          </a:p>
          <a:p>
            <a:r>
              <a:rPr lang="en-US" sz="3600" dirty="0"/>
              <a:t>	</a:t>
            </a:r>
            <a:r>
              <a:rPr lang="en-US" sz="4000" b="1" i="1" u="sng" dirty="0"/>
              <a:t>No</a:t>
            </a:r>
            <a:r>
              <a:rPr lang="en-US" sz="3600" dirty="0"/>
              <a:t> Defeat…</a:t>
            </a:r>
          </a:p>
        </p:txBody>
      </p:sp>
    </p:spTree>
    <p:extLst>
      <p:ext uri="{BB962C8B-B14F-4D97-AF65-F5344CB8AC3E}">
        <p14:creationId xmlns:p14="http://schemas.microsoft.com/office/powerpoint/2010/main" val="19942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 Inhibition after Defeat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1596A2-E08B-4074-A744-5AFADC90E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09" b="57897"/>
          <a:stretch/>
        </p:blipFill>
        <p:spPr>
          <a:xfrm>
            <a:off x="2428874" y="885826"/>
            <a:ext cx="6800851" cy="1162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D6667-03DA-4E3B-BF64-C4E50B082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91" t="41800"/>
          <a:stretch/>
        </p:blipFill>
        <p:spPr>
          <a:xfrm>
            <a:off x="3359709" y="2537514"/>
            <a:ext cx="5086800" cy="36506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A174DA-AA1C-4580-8F81-D93242F64021}"/>
              </a:ext>
            </a:extLst>
          </p:cNvPr>
          <p:cNvCxnSpPr/>
          <p:nvPr/>
        </p:nvCxnSpPr>
        <p:spPr>
          <a:xfrm flipH="1">
            <a:off x="3359709" y="2009775"/>
            <a:ext cx="2164791" cy="527739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5C46A5-6B94-482F-9220-0D9CB9859D0C}"/>
              </a:ext>
            </a:extLst>
          </p:cNvPr>
          <p:cNvCxnSpPr>
            <a:cxnSpLocks/>
          </p:cNvCxnSpPr>
          <p:nvPr/>
        </p:nvCxnSpPr>
        <p:spPr>
          <a:xfrm>
            <a:off x="6076949" y="2019300"/>
            <a:ext cx="2377440" cy="527739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EE56E3E-CE35-442D-8C5A-A92D94A50FAC}"/>
              </a:ext>
            </a:extLst>
          </p:cNvPr>
          <p:cNvSpPr/>
          <p:nvPr/>
        </p:nvSpPr>
        <p:spPr>
          <a:xfrm>
            <a:off x="7881487" y="3749040"/>
            <a:ext cx="565021" cy="1964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5CB068-990F-464C-917E-27F2E4D48583}"/>
              </a:ext>
            </a:extLst>
          </p:cNvPr>
          <p:cNvSpPr/>
          <p:nvPr/>
        </p:nvSpPr>
        <p:spPr>
          <a:xfrm>
            <a:off x="5653628" y="3829049"/>
            <a:ext cx="351341" cy="1884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461985-C27C-4CB3-9664-865AE31A4F37}"/>
              </a:ext>
            </a:extLst>
          </p:cNvPr>
          <p:cNvSpPr/>
          <p:nvPr/>
        </p:nvSpPr>
        <p:spPr>
          <a:xfrm rot="16200000">
            <a:off x="6684037" y="2147680"/>
            <a:ext cx="351341" cy="2377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A9C008-55E0-4718-A0EF-C3A92A84BF5C}"/>
              </a:ext>
            </a:extLst>
          </p:cNvPr>
          <p:cNvSpPr txBox="1"/>
          <p:nvPr/>
        </p:nvSpPr>
        <p:spPr>
          <a:xfrm>
            <a:off x="0" y="2814140"/>
            <a:ext cx="334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U50,488 = Kappa Agonist</a:t>
            </a:r>
          </a:p>
        </p:txBody>
      </p:sp>
      <p:pic>
        <p:nvPicPr>
          <p:cNvPr id="25" name="Picture 2" descr="Image result for female symbol">
            <a:extLst>
              <a:ext uri="{FF2B5EF4-FFF2-40B4-BE49-F238E27FC236}">
                <a16:creationId xmlns:a16="http://schemas.microsoft.com/office/drawing/2014/main" id="{CF5CD235-7B26-4A64-AADA-537D316BD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74" y="899867"/>
            <a:ext cx="648606" cy="6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39E7352-2FFC-4AD9-A978-2193D77EDB8E}"/>
              </a:ext>
            </a:extLst>
          </p:cNvPr>
          <p:cNvSpPr txBox="1"/>
          <p:nvPr/>
        </p:nvSpPr>
        <p:spPr>
          <a:xfrm>
            <a:off x="0" y="66586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86AA06-6550-4D54-89C9-2BDBEFDD17EF}"/>
              </a:ext>
            </a:extLst>
          </p:cNvPr>
          <p:cNvSpPr txBox="1"/>
          <p:nvPr/>
        </p:nvSpPr>
        <p:spPr>
          <a:xfrm>
            <a:off x="8450804" y="2838035"/>
            <a:ext cx="3971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AZ-MTAB = Kappa Antagonist</a:t>
            </a:r>
          </a:p>
        </p:txBody>
      </p:sp>
    </p:spTree>
    <p:extLst>
      <p:ext uri="{BB962C8B-B14F-4D97-AF65-F5344CB8AC3E}">
        <p14:creationId xmlns:p14="http://schemas.microsoft.com/office/powerpoint/2010/main" val="327306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16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1596A2-E08B-4074-A744-5AFADC90E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09" b="57897"/>
          <a:stretch/>
        </p:blipFill>
        <p:spPr>
          <a:xfrm>
            <a:off x="2428874" y="885826"/>
            <a:ext cx="6800851" cy="1162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D6667-03DA-4E3B-BF64-C4E50B082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596" t="46919" r="55496" b="-5119"/>
          <a:stretch/>
        </p:blipFill>
        <p:spPr>
          <a:xfrm>
            <a:off x="1523207" y="2478353"/>
            <a:ext cx="7041643" cy="40623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A174DA-AA1C-4580-8F81-D93242F64021}"/>
              </a:ext>
            </a:extLst>
          </p:cNvPr>
          <p:cNvCxnSpPr>
            <a:cxnSpLocks/>
          </p:cNvCxnSpPr>
          <p:nvPr/>
        </p:nvCxnSpPr>
        <p:spPr>
          <a:xfrm flipH="1">
            <a:off x="3342351" y="2000008"/>
            <a:ext cx="5141249" cy="475223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5C46A5-6B94-482F-9220-0D9CB9859D0C}"/>
              </a:ext>
            </a:extLst>
          </p:cNvPr>
          <p:cNvCxnSpPr>
            <a:cxnSpLocks/>
          </p:cNvCxnSpPr>
          <p:nvPr/>
        </p:nvCxnSpPr>
        <p:spPr>
          <a:xfrm flipH="1">
            <a:off x="8564850" y="2029210"/>
            <a:ext cx="406431" cy="446021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EE56E3E-CE35-442D-8C5A-A92D94A50FAC}"/>
              </a:ext>
            </a:extLst>
          </p:cNvPr>
          <p:cNvSpPr/>
          <p:nvPr/>
        </p:nvSpPr>
        <p:spPr>
          <a:xfrm>
            <a:off x="7578657" y="3735259"/>
            <a:ext cx="565021" cy="1964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5CB068-990F-464C-917E-27F2E4D48583}"/>
              </a:ext>
            </a:extLst>
          </p:cNvPr>
          <p:cNvSpPr/>
          <p:nvPr/>
        </p:nvSpPr>
        <p:spPr>
          <a:xfrm>
            <a:off x="5589880" y="3817502"/>
            <a:ext cx="351341" cy="1884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461985-C27C-4CB3-9664-865AE31A4F37}"/>
              </a:ext>
            </a:extLst>
          </p:cNvPr>
          <p:cNvSpPr/>
          <p:nvPr/>
        </p:nvSpPr>
        <p:spPr>
          <a:xfrm rot="16200000">
            <a:off x="7036741" y="1783943"/>
            <a:ext cx="351341" cy="2522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A9C008-55E0-4718-A0EF-C3A92A84BF5C}"/>
              </a:ext>
            </a:extLst>
          </p:cNvPr>
          <p:cNvSpPr txBox="1"/>
          <p:nvPr/>
        </p:nvSpPr>
        <p:spPr>
          <a:xfrm>
            <a:off x="0" y="2814140"/>
            <a:ext cx="334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U50,488 = Kappa Agonist</a:t>
            </a:r>
          </a:p>
        </p:txBody>
      </p:sp>
      <p:pic>
        <p:nvPicPr>
          <p:cNvPr id="25" name="Picture 2" descr="Image result for female symbol">
            <a:extLst>
              <a:ext uri="{FF2B5EF4-FFF2-40B4-BE49-F238E27FC236}">
                <a16:creationId xmlns:a16="http://schemas.microsoft.com/office/drawing/2014/main" id="{0C7F07D3-4695-4068-A645-7CEA055DC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74" y="899867"/>
            <a:ext cx="648606" cy="6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5B578B-A27B-40DC-A24D-6F65FB2015AE}"/>
              </a:ext>
            </a:extLst>
          </p:cNvPr>
          <p:cNvSpPr txBox="1"/>
          <p:nvPr/>
        </p:nvSpPr>
        <p:spPr>
          <a:xfrm>
            <a:off x="0" y="66586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B9C192-4C59-4C7C-AB2A-8C07F983ABCF}"/>
              </a:ext>
            </a:extLst>
          </p:cNvPr>
          <p:cNvSpPr txBox="1"/>
          <p:nvPr/>
        </p:nvSpPr>
        <p:spPr>
          <a:xfrm>
            <a:off x="8489993" y="2838035"/>
            <a:ext cx="3971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AZ-MTAB = Kappa Antagonist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B952A18-3B9D-4942-8D09-9C8539AE527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 Inhibition after Defeat</a:t>
            </a:r>
          </a:p>
        </p:txBody>
      </p:sp>
    </p:spTree>
    <p:extLst>
      <p:ext uri="{BB962C8B-B14F-4D97-AF65-F5344CB8AC3E}">
        <p14:creationId xmlns:p14="http://schemas.microsoft.com/office/powerpoint/2010/main" val="66828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16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12D2FE-7305-4562-B690-99F931BA25E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History of Salvia Use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6B9B4B-AA7C-497C-AF24-6B971B519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65" y="0"/>
            <a:ext cx="2743200" cy="3316778"/>
          </a:xfrm>
          <a:prstGeom prst="rect">
            <a:avLst/>
          </a:prstGeom>
        </p:spPr>
      </p:pic>
      <p:pic>
        <p:nvPicPr>
          <p:cNvPr id="2050" name="Picture 2" descr="Image result for mazatec location">
            <a:extLst>
              <a:ext uri="{FF2B5EF4-FFF2-40B4-BE49-F238E27FC236}">
                <a16:creationId xmlns:a16="http://schemas.microsoft.com/office/drawing/2014/main" id="{A15574BD-6178-47FA-96CE-9D9A2A457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5" y="3938588"/>
            <a:ext cx="295275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alvia healing">
            <a:extLst>
              <a:ext uri="{FF2B5EF4-FFF2-40B4-BE49-F238E27FC236}">
                <a16:creationId xmlns:a16="http://schemas.microsoft.com/office/drawing/2014/main" id="{6E6CC999-94A6-4967-8EFC-728041661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/>
          <a:stretch/>
        </p:blipFill>
        <p:spPr bwMode="auto">
          <a:xfrm>
            <a:off x="3362712" y="952500"/>
            <a:ext cx="56007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FD21DD-0DD2-423F-B8C7-607EE2B332AE}"/>
              </a:ext>
            </a:extLst>
          </p:cNvPr>
          <p:cNvSpPr txBox="1"/>
          <p:nvPr/>
        </p:nvSpPr>
        <p:spPr>
          <a:xfrm>
            <a:off x="9124950" y="1952625"/>
            <a:ext cx="29340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Disharmony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Fear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Soul Loss</a:t>
            </a:r>
          </a:p>
        </p:txBody>
      </p:sp>
    </p:spTree>
    <p:extLst>
      <p:ext uri="{BB962C8B-B14F-4D97-AF65-F5344CB8AC3E}">
        <p14:creationId xmlns:p14="http://schemas.microsoft.com/office/powerpoint/2010/main" val="3792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74BEC7-0107-444E-8786-04EDB491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127"/>
          <a:stretch/>
        </p:blipFill>
        <p:spPr>
          <a:xfrm>
            <a:off x="2553550" y="813387"/>
            <a:ext cx="7084899" cy="163720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A174DA-AA1C-4580-8F81-D93242F64021}"/>
              </a:ext>
            </a:extLst>
          </p:cNvPr>
          <p:cNvCxnSpPr>
            <a:cxnSpLocks/>
          </p:cNvCxnSpPr>
          <p:nvPr/>
        </p:nvCxnSpPr>
        <p:spPr>
          <a:xfrm flipH="1">
            <a:off x="1323709" y="2368221"/>
            <a:ext cx="5644600" cy="494665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5C46A5-6B94-482F-9220-0D9CB9859D0C}"/>
              </a:ext>
            </a:extLst>
          </p:cNvPr>
          <p:cNvCxnSpPr>
            <a:cxnSpLocks/>
          </p:cNvCxnSpPr>
          <p:nvPr/>
        </p:nvCxnSpPr>
        <p:spPr>
          <a:xfrm flipH="1" flipV="1">
            <a:off x="7654834" y="2368221"/>
            <a:ext cx="3213456" cy="491934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Image result for female symbol">
            <a:extLst>
              <a:ext uri="{FF2B5EF4-FFF2-40B4-BE49-F238E27FC236}">
                <a16:creationId xmlns:a16="http://schemas.microsoft.com/office/drawing/2014/main" id="{0C7F07D3-4695-4068-A645-7CEA055DC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74" y="899867"/>
            <a:ext cx="648606" cy="6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5B578B-A27B-40DC-A24D-6F65FB2015AE}"/>
              </a:ext>
            </a:extLst>
          </p:cNvPr>
          <p:cNvSpPr txBox="1"/>
          <p:nvPr/>
        </p:nvSpPr>
        <p:spPr>
          <a:xfrm>
            <a:off x="0" y="66586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B952A18-3B9D-4942-8D09-9C8539AE527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 Inhibition after Defeat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6CCB0A-6C64-44FD-ABBA-6D7534BDBC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52" t="48046" r="11900" b="24952"/>
          <a:stretch/>
        </p:blipFill>
        <p:spPr>
          <a:xfrm>
            <a:off x="1278412" y="2862886"/>
            <a:ext cx="4366079" cy="26757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409AEB-8724-46BB-BD83-1A0EE1AFF9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54" t="76025" r="12698" b="-3027"/>
          <a:stretch/>
        </p:blipFill>
        <p:spPr>
          <a:xfrm>
            <a:off x="5822133" y="2843442"/>
            <a:ext cx="5046158" cy="3092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C23472-8C78-4B31-A807-192757AA4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50" t="23390" r="-313" b="68438"/>
          <a:stretch/>
        </p:blipFill>
        <p:spPr>
          <a:xfrm>
            <a:off x="5131673" y="5652806"/>
            <a:ext cx="1203279" cy="59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8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74BEC7-0107-444E-8786-04EDB491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127"/>
          <a:stretch/>
        </p:blipFill>
        <p:spPr>
          <a:xfrm>
            <a:off x="2553550" y="813387"/>
            <a:ext cx="7084899" cy="163720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A174DA-AA1C-4580-8F81-D93242F64021}"/>
              </a:ext>
            </a:extLst>
          </p:cNvPr>
          <p:cNvCxnSpPr>
            <a:cxnSpLocks/>
          </p:cNvCxnSpPr>
          <p:nvPr/>
        </p:nvCxnSpPr>
        <p:spPr>
          <a:xfrm flipH="1">
            <a:off x="1323709" y="2368221"/>
            <a:ext cx="6704185" cy="494665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5C46A5-6B94-482F-9220-0D9CB9859D0C}"/>
              </a:ext>
            </a:extLst>
          </p:cNvPr>
          <p:cNvCxnSpPr>
            <a:cxnSpLocks/>
          </p:cNvCxnSpPr>
          <p:nvPr/>
        </p:nvCxnSpPr>
        <p:spPr>
          <a:xfrm flipH="1" flipV="1">
            <a:off x="8498541" y="2368221"/>
            <a:ext cx="2369749" cy="491934"/>
          </a:xfrm>
          <a:prstGeom prst="line">
            <a:avLst/>
          </a:prstGeom>
          <a:ln w="28575">
            <a:solidFill>
              <a:srgbClr val="C8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Image result for female symbol">
            <a:extLst>
              <a:ext uri="{FF2B5EF4-FFF2-40B4-BE49-F238E27FC236}">
                <a16:creationId xmlns:a16="http://schemas.microsoft.com/office/drawing/2014/main" id="{0C7F07D3-4695-4068-A645-7CEA055DC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74" y="899867"/>
            <a:ext cx="648606" cy="6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5B578B-A27B-40DC-A24D-6F65FB2015AE}"/>
              </a:ext>
            </a:extLst>
          </p:cNvPr>
          <p:cNvSpPr txBox="1"/>
          <p:nvPr/>
        </p:nvSpPr>
        <p:spPr>
          <a:xfrm>
            <a:off x="0" y="6658649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Williams, A. V., et al. (2018). "Acute inhibition of kappa opioid receptors before stress blocks depression-like behaviors in California mice."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86</a:t>
            </a:r>
            <a:r>
              <a:rPr lang="en-US" sz="800" u="sng" dirty="0"/>
              <a:t>: 166-174.</a:t>
            </a:r>
          </a:p>
          <a:p>
            <a:endParaRPr lang="en-US" sz="80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B952A18-3B9D-4942-8D09-9C8539AE527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Kappa Inhibition after Defeat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6CCB0A-6C64-44FD-ABBA-6D7534BDBC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" t="22746" r="56744" b="53260"/>
          <a:stretch/>
        </p:blipFill>
        <p:spPr>
          <a:xfrm>
            <a:off x="1278413" y="2862886"/>
            <a:ext cx="4557562" cy="24819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409AEB-8724-46BB-BD83-1A0EE1AFF9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" t="49854" r="56991" b="25641"/>
          <a:stretch/>
        </p:blipFill>
        <p:spPr>
          <a:xfrm>
            <a:off x="6356026" y="2843443"/>
            <a:ext cx="4557562" cy="25123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C23472-8C78-4B31-A807-192757AA4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50" t="23390" r="-313" b="68438"/>
          <a:stretch/>
        </p:blipFill>
        <p:spPr>
          <a:xfrm>
            <a:off x="5131673" y="5652806"/>
            <a:ext cx="1203279" cy="59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9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is Important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085B1-1212-435A-8867-B3449EAD5685}"/>
              </a:ext>
            </a:extLst>
          </p:cNvPr>
          <p:cNvSpPr txBox="1"/>
          <p:nvPr/>
        </p:nvSpPr>
        <p:spPr>
          <a:xfrm>
            <a:off x="297271" y="952500"/>
            <a:ext cx="8402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Blockade of KOR to ↓ Depression:</a:t>
            </a:r>
          </a:p>
          <a:p>
            <a:r>
              <a:rPr lang="en-US" sz="3600" dirty="0"/>
              <a:t>	Must be prior/during stress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03C61C-AF43-47C4-B443-160980EFAD2E}"/>
              </a:ext>
            </a:extLst>
          </p:cNvPr>
          <p:cNvSpPr txBox="1"/>
          <p:nvPr/>
        </p:nvSpPr>
        <p:spPr>
          <a:xfrm>
            <a:off x="297270" y="2674143"/>
            <a:ext cx="11629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about activation of KOR through drugs like Salvia?</a:t>
            </a:r>
          </a:p>
        </p:txBody>
      </p:sp>
      <p:pic>
        <p:nvPicPr>
          <p:cNvPr id="38914" name="Picture 2" descr="Image result for salvia high meme">
            <a:extLst>
              <a:ext uri="{FF2B5EF4-FFF2-40B4-BE49-F238E27FC236}">
                <a16:creationId xmlns:a16="http://schemas.microsoft.com/office/drawing/2014/main" id="{6C30694B-8488-4125-A673-4A969E3BC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403" y="3311738"/>
            <a:ext cx="3933008" cy="354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89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Explanations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7A182-299F-4817-819E-C4AE73B4882B}"/>
              </a:ext>
            </a:extLst>
          </p:cNvPr>
          <p:cNvSpPr txBox="1"/>
          <p:nvPr/>
        </p:nvSpPr>
        <p:spPr>
          <a:xfrm>
            <a:off x="1311606" y="1314952"/>
            <a:ext cx="75270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/>
              <a:t> Hypothalamic Peptide Theory</a:t>
            </a:r>
          </a:p>
          <a:p>
            <a:pPr marL="342900" indent="-342900">
              <a:buAutoNum type="arabicPeriod"/>
            </a:pPr>
            <a:endParaRPr lang="en-US" sz="4000" dirty="0"/>
          </a:p>
          <a:p>
            <a:pPr marL="342900" indent="-342900">
              <a:buAutoNum type="arabicPeriod"/>
            </a:pPr>
            <a:endParaRPr lang="en-US" sz="4000" dirty="0"/>
          </a:p>
          <a:p>
            <a:pPr marL="342900" indent="-342900">
              <a:buAutoNum type="arabicPeriod"/>
            </a:pPr>
            <a:r>
              <a:rPr lang="en-US" sz="4000" dirty="0"/>
              <a:t> Receptor Theory</a:t>
            </a:r>
          </a:p>
          <a:p>
            <a:pPr marL="342900" indent="-342900">
              <a:buAutoNum type="arabicPeriod"/>
            </a:pPr>
            <a:endParaRPr lang="en-US" sz="4000" dirty="0"/>
          </a:p>
          <a:p>
            <a:pPr marL="342900" indent="-342900">
              <a:buAutoNum type="arabicPeriod"/>
            </a:pPr>
            <a:endParaRPr lang="en-US" sz="4000" dirty="0"/>
          </a:p>
          <a:p>
            <a:pPr marL="342900" indent="-342900">
              <a:buAutoNum type="arabicPeriod"/>
            </a:pPr>
            <a:r>
              <a:rPr lang="en-US" sz="4000" dirty="0"/>
              <a:t> Claustrum Theory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71" y="19812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5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Hypothalamic Peptide Theory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0" y="952501"/>
            <a:ext cx="6156960" cy="5906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9" y="952500"/>
            <a:ext cx="5338000" cy="2413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5B578B-A27B-40DC-A24D-6F65FB2015AE}"/>
              </a:ext>
            </a:extLst>
          </p:cNvPr>
          <p:cNvSpPr txBox="1"/>
          <p:nvPr/>
        </p:nvSpPr>
        <p:spPr>
          <a:xfrm>
            <a:off x="-54864" y="6667793"/>
            <a:ext cx="1087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err="1"/>
              <a:t>Hugonin</a:t>
            </a:r>
            <a:r>
              <a:rPr lang="en-US" sz="800" i="1" dirty="0"/>
              <a:t>, L. (2007). Spectroscopic studies of </a:t>
            </a:r>
            <a:r>
              <a:rPr lang="en-US" sz="800" i="1" dirty="0" err="1"/>
              <a:t>dynorphin</a:t>
            </a:r>
            <a:r>
              <a:rPr lang="en-US" sz="800" i="1" dirty="0"/>
              <a:t> neuropeptides and the amyloid β peptide The consequences of </a:t>
            </a:r>
            <a:r>
              <a:rPr lang="en-US" sz="800" i="1" dirty="0" err="1"/>
              <a:t>biomembrane</a:t>
            </a:r>
            <a:r>
              <a:rPr lang="en-US" sz="800" i="1" dirty="0"/>
              <a:t> interactions.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1155192" y="1770355"/>
            <a:ext cx="1944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-neo-endorphin)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1880616" y="2088696"/>
            <a:ext cx="1944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proprotein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convertase 2)</a:t>
            </a:r>
            <a:endParaRPr lang="en-US" sz="1200" dirty="0"/>
          </a:p>
        </p:txBody>
      </p:sp>
      <p:sp>
        <p:nvSpPr>
          <p:cNvPr id="9" name="Oval 8"/>
          <p:cNvSpPr/>
          <p:nvPr/>
        </p:nvSpPr>
        <p:spPr>
          <a:xfrm>
            <a:off x="8577072" y="2359152"/>
            <a:ext cx="420624" cy="43891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1981" y="4017363"/>
            <a:ext cx="49556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Motivated behaviors (addiction)</a:t>
            </a:r>
          </a:p>
          <a:p>
            <a:r>
              <a:rPr lang="en-US" sz="2800" dirty="0"/>
              <a:t>Stress response</a:t>
            </a:r>
          </a:p>
          <a:p>
            <a:r>
              <a:rPr lang="en-US" sz="2800" dirty="0"/>
              <a:t>Appetite</a:t>
            </a:r>
          </a:p>
          <a:p>
            <a:r>
              <a:rPr lang="en-US" sz="2800" dirty="0"/>
              <a:t>Biological rhythms</a:t>
            </a:r>
          </a:p>
        </p:txBody>
      </p:sp>
    </p:spTree>
    <p:extLst>
      <p:ext uri="{BB962C8B-B14F-4D97-AF65-F5344CB8AC3E}">
        <p14:creationId xmlns:p14="http://schemas.microsoft.com/office/powerpoint/2010/main" val="283412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Hypothalamic Peptide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F99206-BAC2-412B-9E9A-83FEA9124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21" t="18920" r="46179" b="39365"/>
          <a:stretch/>
        </p:blipFill>
        <p:spPr>
          <a:xfrm>
            <a:off x="2329006" y="1162594"/>
            <a:ext cx="7533988" cy="4532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8283A4-6005-4585-8A97-BA313BE53A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78" t="30349" r="50143" b="59555"/>
          <a:stretch/>
        </p:blipFill>
        <p:spPr>
          <a:xfrm>
            <a:off x="4402181" y="5695405"/>
            <a:ext cx="4691539" cy="1058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82EB5F-7046-455B-9855-317DDEAB4297}"/>
              </a:ext>
            </a:extLst>
          </p:cNvPr>
          <p:cNvSpPr txBox="1"/>
          <p:nvPr/>
        </p:nvSpPr>
        <p:spPr>
          <a:xfrm>
            <a:off x="-32984" y="6671909"/>
            <a:ext cx="10643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Nocjar</a:t>
            </a:r>
            <a:r>
              <a:rPr lang="en-US" sz="800" dirty="0"/>
              <a:t>, C., et al. (2012). "The social defeat animal model of depression shows diminished levels of orexin in </a:t>
            </a:r>
            <a:r>
              <a:rPr lang="en-US" sz="800" dirty="0" err="1"/>
              <a:t>mesocortical</a:t>
            </a:r>
            <a:r>
              <a:rPr lang="en-US" sz="800" dirty="0"/>
              <a:t> regions of the dopamine system, and of dynorphin and orexin in the hypothalamus." </a:t>
            </a:r>
            <a:r>
              <a:rPr lang="en-US" sz="800" u="sng" dirty="0"/>
              <a:t>Neuroscience </a:t>
            </a:r>
            <a:r>
              <a:rPr lang="en-US" sz="800" b="1" u="sng" dirty="0"/>
              <a:t>218</a:t>
            </a:r>
            <a:r>
              <a:rPr lang="en-US" sz="800" u="sng" dirty="0"/>
              <a:t>: 138-153.</a:t>
            </a:r>
          </a:p>
        </p:txBody>
      </p:sp>
    </p:spTree>
    <p:extLst>
      <p:ext uri="{BB962C8B-B14F-4D97-AF65-F5344CB8AC3E}">
        <p14:creationId xmlns:p14="http://schemas.microsoft.com/office/powerpoint/2010/main" val="2584553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Hypothalamic Peptide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40464-FA3B-4D9C-B64B-D28D28B0AD26}"/>
              </a:ext>
            </a:extLst>
          </p:cNvPr>
          <p:cNvSpPr txBox="1"/>
          <p:nvPr/>
        </p:nvSpPr>
        <p:spPr>
          <a:xfrm>
            <a:off x="1136469" y="1619794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F90993-9C45-4EDC-BD8C-8F6291909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5" y="901231"/>
            <a:ext cx="5266987" cy="5677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6D099-10FE-4600-93C7-6ADC22BC64AF}"/>
              </a:ext>
            </a:extLst>
          </p:cNvPr>
          <p:cNvSpPr txBox="1"/>
          <p:nvPr/>
        </p:nvSpPr>
        <p:spPr>
          <a:xfrm>
            <a:off x="-25471" y="6549432"/>
            <a:ext cx="10643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 Muschamp, J., et al. (2014). </a:t>
            </a:r>
            <a:r>
              <a:rPr lang="en-US" sz="800" u="sng" dirty="0"/>
              <a:t>Hypocretin (orexin) facilitates reward by attenuating the antireward effects of its </a:t>
            </a:r>
            <a:r>
              <a:rPr lang="en-US" sz="800" u="sng" dirty="0" err="1"/>
              <a:t>cotransmitter</a:t>
            </a:r>
            <a:r>
              <a:rPr lang="en-US" sz="800" u="sng" dirty="0"/>
              <a:t> dynorphin in ventral tegmental area.</a:t>
            </a:r>
          </a:p>
          <a:p>
            <a:r>
              <a:rPr lang="en-US" sz="800" dirty="0" err="1"/>
              <a:t>Nocjar</a:t>
            </a:r>
            <a:r>
              <a:rPr lang="en-US" sz="800" dirty="0"/>
              <a:t>, C., et al. (2012). "The social defeat animal model of depression shows diminished levels of orexin in </a:t>
            </a:r>
            <a:r>
              <a:rPr lang="en-US" sz="800" dirty="0" err="1"/>
              <a:t>mesocortical</a:t>
            </a:r>
            <a:r>
              <a:rPr lang="en-US" sz="800" dirty="0"/>
              <a:t> regions of the dopamine system, and of dynorphin and orexin in the hypothalamus." </a:t>
            </a:r>
            <a:r>
              <a:rPr lang="en-US" sz="800" u="sng" dirty="0"/>
              <a:t>Neuroscience </a:t>
            </a:r>
            <a:r>
              <a:rPr lang="en-US" sz="800" b="1" u="sng" dirty="0"/>
              <a:t>218</a:t>
            </a:r>
            <a:r>
              <a:rPr lang="en-US" sz="800" u="sng" dirty="0"/>
              <a:t>: 138-153.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90402-96FF-4B32-98E9-6D3DD7F833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0" t="32729" r="56032" b="5363"/>
          <a:stretch/>
        </p:blipFill>
        <p:spPr>
          <a:xfrm>
            <a:off x="7021415" y="1033650"/>
            <a:ext cx="4255295" cy="541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Hypothalamic Peptide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40464-FA3B-4D9C-B64B-D28D28B0AD26}"/>
              </a:ext>
            </a:extLst>
          </p:cNvPr>
          <p:cNvSpPr txBox="1"/>
          <p:nvPr/>
        </p:nvSpPr>
        <p:spPr>
          <a:xfrm>
            <a:off x="1136469" y="1619794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96D099-10FE-4600-93C7-6ADC22BC64AF}"/>
              </a:ext>
            </a:extLst>
          </p:cNvPr>
          <p:cNvSpPr txBox="1"/>
          <p:nvPr/>
        </p:nvSpPr>
        <p:spPr>
          <a:xfrm>
            <a:off x="-25471" y="6549432"/>
            <a:ext cx="10643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Nocjar</a:t>
            </a:r>
            <a:r>
              <a:rPr lang="en-US" sz="800" dirty="0"/>
              <a:t>, C., et al. (2012). "The social defeat animal model of depression shows diminished levels of orexin in </a:t>
            </a:r>
            <a:r>
              <a:rPr lang="en-US" sz="800" dirty="0" err="1"/>
              <a:t>mesocortical</a:t>
            </a:r>
            <a:r>
              <a:rPr lang="en-US" sz="800" dirty="0"/>
              <a:t> regions of the dopamine system, and of dynorphin and orexin in the hypothalamus." </a:t>
            </a:r>
            <a:r>
              <a:rPr lang="en-US" sz="800" u="sng" dirty="0"/>
              <a:t>Neuroscience </a:t>
            </a:r>
            <a:r>
              <a:rPr lang="en-US" sz="800" b="1" u="sng" dirty="0"/>
              <a:t>218</a:t>
            </a:r>
            <a:r>
              <a:rPr lang="en-US" sz="800" u="sng" dirty="0"/>
              <a:t>: 138-153.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4A2F5F-017B-4DB4-9061-5225787A3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943" y="976938"/>
            <a:ext cx="4028309" cy="5572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CD0FEB-9EC7-4C46-B4B0-1512A04CC7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43" t="15771" r="32949" b="9148"/>
          <a:stretch/>
        </p:blipFill>
        <p:spPr>
          <a:xfrm>
            <a:off x="7137645" y="1188661"/>
            <a:ext cx="2610035" cy="51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0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Hypothalamic Peptide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40464-FA3B-4D9C-B64B-D28D28B0AD26}"/>
              </a:ext>
            </a:extLst>
          </p:cNvPr>
          <p:cNvSpPr txBox="1"/>
          <p:nvPr/>
        </p:nvSpPr>
        <p:spPr>
          <a:xfrm>
            <a:off x="1136469" y="1619794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B7F9B7-21C4-46D9-8713-AA612184DE90}"/>
              </a:ext>
            </a:extLst>
          </p:cNvPr>
          <p:cNvSpPr/>
          <p:nvPr/>
        </p:nvSpPr>
        <p:spPr>
          <a:xfrm>
            <a:off x="2663301" y="1619794"/>
            <a:ext cx="4270159" cy="4079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53497" y="3225289"/>
            <a:ext cx="5438503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92040" y="2153500"/>
            <a:ext cx="521208" cy="502920"/>
          </a:xfrm>
          <a:prstGeom prst="ellipse">
            <a:avLst/>
          </a:prstGeom>
          <a:solidFill>
            <a:srgbClr val="FF28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74920" y="3150870"/>
            <a:ext cx="521208" cy="502920"/>
          </a:xfrm>
          <a:prstGeom prst="ellipse">
            <a:avLst/>
          </a:prstGeom>
          <a:solidFill>
            <a:srgbClr val="FF28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90296" y="3384130"/>
            <a:ext cx="521208" cy="502920"/>
          </a:xfrm>
          <a:prstGeom prst="ellipse">
            <a:avLst/>
          </a:prstGeom>
          <a:solidFill>
            <a:srgbClr val="FF28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51576" y="4315968"/>
            <a:ext cx="521208" cy="502920"/>
          </a:xfrm>
          <a:prstGeom prst="ellipse">
            <a:avLst/>
          </a:prstGeom>
          <a:solidFill>
            <a:srgbClr val="FF28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119328" y="4567428"/>
            <a:ext cx="521208" cy="502920"/>
          </a:xfrm>
          <a:prstGeom prst="ellipse">
            <a:avLst/>
          </a:prstGeom>
          <a:solidFill>
            <a:srgbClr val="FF28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141096" y="3358380"/>
            <a:ext cx="521208" cy="502920"/>
          </a:xfrm>
          <a:prstGeom prst="ellipse">
            <a:avLst/>
          </a:prstGeom>
          <a:solidFill>
            <a:srgbClr val="FF28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472748" y="3569356"/>
            <a:ext cx="521208" cy="502920"/>
          </a:xfrm>
          <a:prstGeom prst="ellipse">
            <a:avLst/>
          </a:prstGeom>
          <a:solidFill>
            <a:srgbClr val="FF28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58724" y="2475246"/>
            <a:ext cx="521208" cy="502920"/>
          </a:xfrm>
          <a:prstGeom prst="ellipse">
            <a:avLst/>
          </a:prstGeom>
          <a:solidFill>
            <a:srgbClr val="FF28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695176" y="3296203"/>
            <a:ext cx="521208" cy="502920"/>
          </a:xfrm>
          <a:prstGeom prst="ellipse">
            <a:avLst/>
          </a:prstGeom>
          <a:solidFill>
            <a:srgbClr val="FF28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96128" y="2632557"/>
            <a:ext cx="521208" cy="502920"/>
          </a:xfrm>
          <a:prstGeom prst="ellipse">
            <a:avLst/>
          </a:prstGeom>
          <a:solidFill>
            <a:srgbClr val="22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232214" y="3464286"/>
            <a:ext cx="521208" cy="502920"/>
          </a:xfrm>
          <a:prstGeom prst="ellipse">
            <a:avLst/>
          </a:prstGeom>
          <a:solidFill>
            <a:srgbClr val="22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423775" y="2766784"/>
            <a:ext cx="521208" cy="502920"/>
          </a:xfrm>
          <a:prstGeom prst="ellipse">
            <a:avLst/>
          </a:prstGeom>
          <a:solidFill>
            <a:srgbClr val="22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598120" y="4486357"/>
            <a:ext cx="521208" cy="502920"/>
          </a:xfrm>
          <a:prstGeom prst="ellipse">
            <a:avLst/>
          </a:prstGeom>
          <a:solidFill>
            <a:srgbClr val="22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071616" y="3419703"/>
            <a:ext cx="521208" cy="502920"/>
          </a:xfrm>
          <a:prstGeom prst="ellipse">
            <a:avLst/>
          </a:prstGeom>
          <a:solidFill>
            <a:srgbClr val="22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690899" y="3323230"/>
            <a:ext cx="521208" cy="502920"/>
          </a:xfrm>
          <a:prstGeom prst="ellipse">
            <a:avLst/>
          </a:prstGeom>
          <a:solidFill>
            <a:srgbClr val="22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969546" y="3296203"/>
            <a:ext cx="521208" cy="502920"/>
          </a:xfrm>
          <a:prstGeom prst="ellipse">
            <a:avLst/>
          </a:prstGeom>
          <a:solidFill>
            <a:srgbClr val="22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683020" y="3464286"/>
            <a:ext cx="521208" cy="502920"/>
          </a:xfrm>
          <a:prstGeom prst="ellipse">
            <a:avLst/>
          </a:prstGeom>
          <a:solidFill>
            <a:srgbClr val="22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415240" y="2225594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327397" y="2818647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10716" y="3857241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10401" y="3070107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723146" y="4648940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182525" y="3857241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874812" y="3547155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345079" y="3269704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1219836" y="3519456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80024" y="5832902"/>
            <a:ext cx="4546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Lateral Hypothalamus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72736" y="260028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284A"/>
                </a:solidFill>
              </a:rPr>
              <a:t>Orexins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0869" y="3383306"/>
            <a:ext cx="162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22FF00"/>
                </a:solidFill>
              </a:rPr>
              <a:t>Dynorphin</a:t>
            </a:r>
            <a:endParaRPr lang="en-US" sz="2400" dirty="0">
              <a:solidFill>
                <a:srgbClr val="22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24384" y="6620488"/>
            <a:ext cx="8492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W Muschamp, J., et al. (2014). </a:t>
            </a:r>
            <a:r>
              <a:rPr lang="en-US" sz="800" u="sng" dirty="0" err="1"/>
              <a:t>Hypocretin</a:t>
            </a:r>
            <a:r>
              <a:rPr lang="en-US" sz="800" u="sng" dirty="0"/>
              <a:t> (orexin) facilitates reward by attenuating the </a:t>
            </a:r>
            <a:r>
              <a:rPr lang="en-US" sz="800" u="sng" dirty="0" err="1"/>
              <a:t>antireward</a:t>
            </a:r>
            <a:r>
              <a:rPr lang="en-US" sz="800" u="sng" dirty="0"/>
              <a:t> effects of its </a:t>
            </a:r>
            <a:r>
              <a:rPr lang="en-US" sz="800" u="sng" dirty="0" err="1"/>
              <a:t>cotransmitter</a:t>
            </a:r>
            <a:r>
              <a:rPr lang="en-US" sz="800" u="sng" dirty="0"/>
              <a:t> </a:t>
            </a:r>
            <a:r>
              <a:rPr lang="en-US" sz="800" u="sng" dirty="0" err="1"/>
              <a:t>dynorphin</a:t>
            </a:r>
            <a:r>
              <a:rPr lang="en-US" sz="800" u="sng" dirty="0"/>
              <a:t> in ventral tegmental area.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8467" y="4104451"/>
            <a:ext cx="1621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8E22"/>
                </a:solidFill>
              </a:rPr>
              <a:t>Orexins &amp; </a:t>
            </a:r>
            <a:r>
              <a:rPr lang="en-US" sz="2400" dirty="0" err="1">
                <a:solidFill>
                  <a:srgbClr val="FF8E22"/>
                </a:solidFill>
              </a:rPr>
              <a:t>Dynorphin</a:t>
            </a:r>
            <a:endParaRPr lang="en-US" sz="2400" dirty="0">
              <a:solidFill>
                <a:srgbClr val="FF8E22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8467659" y="2728514"/>
            <a:ext cx="3227517" cy="4069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789194" y="2356424"/>
            <a:ext cx="454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 Relevant Brain Regions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9B951FB-FC85-43D9-8AAE-54060FD2B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07" r="55400" b="52951"/>
          <a:stretch/>
        </p:blipFill>
        <p:spPr>
          <a:xfrm>
            <a:off x="502358" y="915247"/>
            <a:ext cx="2123628" cy="145732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5152" t="3096" r="5883" b="3454"/>
          <a:stretch/>
        </p:blipFill>
        <p:spPr>
          <a:xfrm>
            <a:off x="7915227" y="4360161"/>
            <a:ext cx="3625040" cy="256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9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3" grpId="1" animBg="1"/>
      <p:bldP spid="34" grpId="0"/>
      <p:bldP spid="35" grpId="0"/>
      <p:bldP spid="36" grpId="0"/>
      <p:bldP spid="3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Hypothalamic Peptide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40464-FA3B-4D9C-B64B-D28D28B0AD26}"/>
              </a:ext>
            </a:extLst>
          </p:cNvPr>
          <p:cNvSpPr txBox="1"/>
          <p:nvPr/>
        </p:nvSpPr>
        <p:spPr>
          <a:xfrm>
            <a:off x="1136469" y="1619794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B7F9B7-21C4-46D9-8713-AA612184DE90}"/>
              </a:ext>
            </a:extLst>
          </p:cNvPr>
          <p:cNvSpPr/>
          <p:nvPr/>
        </p:nvSpPr>
        <p:spPr>
          <a:xfrm>
            <a:off x="2663301" y="1619794"/>
            <a:ext cx="4270159" cy="4079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53497" y="3225289"/>
            <a:ext cx="5438503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415240" y="2225594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327397" y="2818647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10716" y="3857241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10401" y="3070107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723146" y="4648940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182525" y="3857241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874812" y="3547155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345079" y="3269704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1219836" y="3519456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80024" y="5832902"/>
            <a:ext cx="4546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Lateral Hypothalamus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72736" y="260028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284A"/>
                </a:solidFill>
              </a:rPr>
              <a:t>Orexins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0869" y="3383306"/>
            <a:ext cx="162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22FF00"/>
                </a:solidFill>
              </a:rPr>
              <a:t>Dynorphin</a:t>
            </a:r>
            <a:endParaRPr lang="en-US" sz="2400" dirty="0">
              <a:solidFill>
                <a:srgbClr val="22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24384" y="6620488"/>
            <a:ext cx="8492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W Muschamp, J., et al. (2014). </a:t>
            </a:r>
            <a:r>
              <a:rPr lang="en-US" sz="800" u="sng" dirty="0" err="1"/>
              <a:t>Hypocretin</a:t>
            </a:r>
            <a:r>
              <a:rPr lang="en-US" sz="800" u="sng" dirty="0"/>
              <a:t> (orexin) facilitates reward by attenuating the </a:t>
            </a:r>
            <a:r>
              <a:rPr lang="en-US" sz="800" u="sng" dirty="0" err="1"/>
              <a:t>antireward</a:t>
            </a:r>
            <a:r>
              <a:rPr lang="en-US" sz="800" u="sng" dirty="0"/>
              <a:t> effects of its </a:t>
            </a:r>
            <a:r>
              <a:rPr lang="en-US" sz="800" u="sng" dirty="0" err="1"/>
              <a:t>cotransmitter</a:t>
            </a:r>
            <a:r>
              <a:rPr lang="en-US" sz="800" u="sng" dirty="0"/>
              <a:t> </a:t>
            </a:r>
            <a:r>
              <a:rPr lang="en-US" sz="800" u="sng" dirty="0" err="1"/>
              <a:t>dynorphin</a:t>
            </a:r>
            <a:r>
              <a:rPr lang="en-US" sz="800" u="sng" dirty="0"/>
              <a:t> in ventral tegmental area.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8467" y="4104451"/>
            <a:ext cx="1621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8E22"/>
                </a:solidFill>
              </a:rPr>
              <a:t>Orexins &amp; </a:t>
            </a:r>
            <a:r>
              <a:rPr lang="en-US" sz="2400" dirty="0" err="1">
                <a:solidFill>
                  <a:srgbClr val="FF8E22"/>
                </a:solidFill>
              </a:rPr>
              <a:t>Dynorphin</a:t>
            </a:r>
            <a:endParaRPr lang="en-US" sz="2400" dirty="0">
              <a:solidFill>
                <a:srgbClr val="FF8E22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8467659" y="2728514"/>
            <a:ext cx="3227517" cy="4069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789194" y="2356424"/>
            <a:ext cx="454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 Relevant Brain Regions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440" y="806081"/>
            <a:ext cx="2762250" cy="1781175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4327397" y="2811826"/>
            <a:ext cx="521208" cy="502920"/>
          </a:xfrm>
          <a:prstGeom prst="ellipse">
            <a:avLst/>
          </a:prstGeom>
          <a:solidFill>
            <a:srgbClr val="FF28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721532" y="4645877"/>
            <a:ext cx="521208" cy="502920"/>
          </a:xfrm>
          <a:prstGeom prst="ellipse">
            <a:avLst/>
          </a:prstGeom>
          <a:solidFill>
            <a:srgbClr val="FF28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192279" y="3852346"/>
            <a:ext cx="521208" cy="502920"/>
          </a:xfrm>
          <a:prstGeom prst="ellipse">
            <a:avLst/>
          </a:prstGeom>
          <a:solidFill>
            <a:srgbClr val="FF28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874617" y="3542291"/>
            <a:ext cx="521208" cy="502920"/>
          </a:xfrm>
          <a:prstGeom prst="ellipse">
            <a:avLst/>
          </a:prstGeom>
          <a:solidFill>
            <a:srgbClr val="FF28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1222154" y="3526528"/>
            <a:ext cx="521208" cy="502920"/>
          </a:xfrm>
          <a:prstGeom prst="ellipse">
            <a:avLst/>
          </a:prstGeom>
          <a:solidFill>
            <a:srgbClr val="FF28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9B951FB-FC85-43D9-8AAE-54060FD2B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07" r="55400" b="52951"/>
          <a:stretch/>
        </p:blipFill>
        <p:spPr>
          <a:xfrm>
            <a:off x="420522" y="982283"/>
            <a:ext cx="2123628" cy="14573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75267" y="4148235"/>
            <a:ext cx="2924175" cy="265747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710677" y="1058981"/>
            <a:ext cx="4546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Stencil" panose="040409050D0802020404" pitchFamily="82" charset="0"/>
              </a:rPr>
              <a:t>Priming</a:t>
            </a:r>
          </a:p>
        </p:txBody>
      </p:sp>
    </p:spTree>
    <p:extLst>
      <p:ext uri="{BB962C8B-B14F-4D97-AF65-F5344CB8AC3E}">
        <p14:creationId xmlns:p14="http://schemas.microsoft.com/office/powerpoint/2010/main" val="20016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F12967-233A-4EE3-BA8B-F81D8F5415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Pharmacology of </a:t>
            </a:r>
            <a:r>
              <a:rPr lang="en-US" dirty="0" err="1"/>
              <a:t>Salvinorin</a:t>
            </a:r>
            <a:r>
              <a:rPr lang="en-US" dirty="0"/>
              <a:t>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EE3ED-97FF-446D-A985-14BA5F329AC2}"/>
              </a:ext>
            </a:extLst>
          </p:cNvPr>
          <p:cNvSpPr txBox="1"/>
          <p:nvPr/>
        </p:nvSpPr>
        <p:spPr>
          <a:xfrm>
            <a:off x="1" y="6577147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Chavkin</a:t>
            </a:r>
            <a:r>
              <a:rPr lang="en-US" sz="800" dirty="0"/>
              <a:t>, C., Sud, S., </a:t>
            </a:r>
            <a:r>
              <a:rPr lang="en-US" sz="800" dirty="0" err="1"/>
              <a:t>Jin</a:t>
            </a:r>
            <a:r>
              <a:rPr lang="en-US" sz="800" dirty="0"/>
              <a:t>, W., Stewart, J., </a:t>
            </a:r>
            <a:r>
              <a:rPr lang="en-US" sz="800" dirty="0" err="1"/>
              <a:t>Zjawiony</a:t>
            </a:r>
            <a:r>
              <a:rPr lang="en-US" sz="800" dirty="0"/>
              <a:t>, J. K., Siebert, D. J., ... &amp; Roth, B. L. (2004). </a:t>
            </a:r>
            <a:r>
              <a:rPr lang="en-US" sz="800" dirty="0" err="1"/>
              <a:t>Salvinorin</a:t>
            </a:r>
            <a:r>
              <a:rPr lang="en-US" sz="800" dirty="0"/>
              <a:t> A, an active component of the hallucinogenic sage Salvia </a:t>
            </a:r>
            <a:r>
              <a:rPr lang="en-US" sz="800" dirty="0" err="1"/>
              <a:t>divinorum</a:t>
            </a:r>
            <a:r>
              <a:rPr lang="en-US" sz="800" dirty="0"/>
              <a:t> is a highly efficacious </a:t>
            </a:r>
            <a:r>
              <a:rPr lang="el-GR" sz="800" dirty="0"/>
              <a:t>κ-</a:t>
            </a:r>
            <a:r>
              <a:rPr lang="en-US" sz="800" dirty="0"/>
              <a:t>opioid receptor agonist: structural and functional considerations. Journal of Pharmacology and Experimental Therapeutics, 308(3), 1197-1203.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B22F5C-3809-4323-A327-FA87518829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6191" y="1013860"/>
            <a:ext cx="3677667" cy="2757637"/>
          </a:xfrm>
          <a:prstGeom prst="rect">
            <a:avLst/>
          </a:prstGeom>
        </p:spPr>
      </p:pic>
      <p:pic>
        <p:nvPicPr>
          <p:cNvPr id="12" name="Picture 2" descr="Image result for salvinorin a">
            <a:extLst>
              <a:ext uri="{FF2B5EF4-FFF2-40B4-BE49-F238E27FC236}">
                <a16:creationId xmlns:a16="http://schemas.microsoft.com/office/drawing/2014/main" id="{F4F4F995-CF5D-4453-8D13-9F497D573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" y="1257300"/>
            <a:ext cx="3067821" cy="253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D4A018-523E-4F11-8C67-8B709A189D13}"/>
              </a:ext>
            </a:extLst>
          </p:cNvPr>
          <p:cNvSpPr txBox="1"/>
          <p:nvPr/>
        </p:nvSpPr>
        <p:spPr>
          <a:xfrm>
            <a:off x="7877174" y="1346389"/>
            <a:ext cx="4104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Almost everywhere in CNS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Most dense in claustrum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B91528-DA01-4942-9686-4A8697937956}"/>
              </a:ext>
            </a:extLst>
          </p:cNvPr>
          <p:cNvSpPr txBox="1"/>
          <p:nvPr/>
        </p:nvSpPr>
        <p:spPr>
          <a:xfrm>
            <a:off x="3952875" y="3699807"/>
            <a:ext cx="4648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Inhibitory (G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Dynorphin – endogenous ligand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0F53E3-9182-42FC-BD16-50ADD5972BF8}"/>
              </a:ext>
            </a:extLst>
          </p:cNvPr>
          <p:cNvSpPr txBox="1"/>
          <p:nvPr/>
        </p:nvSpPr>
        <p:spPr>
          <a:xfrm>
            <a:off x="0" y="4543699"/>
            <a:ext cx="4238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Activation behavioral effects: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Analgesia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Loss of consciousness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Blockade of drug seeking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↓ Depression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DF145C-CCF0-4B87-9ADB-4C9601CDD0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290" y="2051924"/>
            <a:ext cx="2517814" cy="42874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3A330-CD9E-4CCE-9DFD-4A924D7BC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900" y="4482737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Hypothalamic Peptide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40464-FA3B-4D9C-B64B-D28D28B0AD26}"/>
              </a:ext>
            </a:extLst>
          </p:cNvPr>
          <p:cNvSpPr txBox="1"/>
          <p:nvPr/>
        </p:nvSpPr>
        <p:spPr>
          <a:xfrm>
            <a:off x="1136469" y="1619794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B7F9B7-21C4-46D9-8713-AA612184DE90}"/>
              </a:ext>
            </a:extLst>
          </p:cNvPr>
          <p:cNvSpPr/>
          <p:nvPr/>
        </p:nvSpPr>
        <p:spPr>
          <a:xfrm>
            <a:off x="2663301" y="1619794"/>
            <a:ext cx="4270159" cy="4079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53497" y="3225289"/>
            <a:ext cx="5438503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415240" y="2225594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327397" y="2818647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10716" y="3857241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10401" y="3070107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723146" y="4648940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182525" y="3857241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874812" y="3547155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345079" y="3269704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1219836" y="3519456"/>
            <a:ext cx="521208" cy="502920"/>
          </a:xfrm>
          <a:prstGeom prst="ellipse">
            <a:avLst/>
          </a:prstGeom>
          <a:solidFill>
            <a:srgbClr val="FF8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80024" y="5832902"/>
            <a:ext cx="4546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Lateral Hypothalamus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72736" y="260028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284A"/>
                </a:solidFill>
              </a:rPr>
              <a:t>Orexins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0869" y="3383306"/>
            <a:ext cx="162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22FF00"/>
                </a:solidFill>
              </a:rPr>
              <a:t>Dynorphin</a:t>
            </a:r>
            <a:endParaRPr lang="en-US" sz="2400" dirty="0">
              <a:solidFill>
                <a:srgbClr val="22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24384" y="6620488"/>
            <a:ext cx="8492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W Muschamp, J., et al. (2014). </a:t>
            </a:r>
            <a:r>
              <a:rPr lang="en-US" sz="800" u="sng" dirty="0" err="1"/>
              <a:t>Hypocretin</a:t>
            </a:r>
            <a:r>
              <a:rPr lang="en-US" sz="800" u="sng" dirty="0"/>
              <a:t> (orexin) facilitates reward by attenuating the </a:t>
            </a:r>
            <a:r>
              <a:rPr lang="en-US" sz="800" u="sng" dirty="0" err="1"/>
              <a:t>antireward</a:t>
            </a:r>
            <a:r>
              <a:rPr lang="en-US" sz="800" u="sng" dirty="0"/>
              <a:t> effects of its </a:t>
            </a:r>
            <a:r>
              <a:rPr lang="en-US" sz="800" u="sng" dirty="0" err="1"/>
              <a:t>cotransmitter</a:t>
            </a:r>
            <a:r>
              <a:rPr lang="en-US" sz="800" u="sng" dirty="0"/>
              <a:t> </a:t>
            </a:r>
            <a:r>
              <a:rPr lang="en-US" sz="800" u="sng" dirty="0" err="1"/>
              <a:t>dynorphin</a:t>
            </a:r>
            <a:r>
              <a:rPr lang="en-US" sz="800" u="sng" dirty="0"/>
              <a:t> in ventral tegmental area.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8467" y="4104451"/>
            <a:ext cx="1621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8E22"/>
                </a:solidFill>
              </a:rPr>
              <a:t>Orexins &amp; </a:t>
            </a:r>
            <a:r>
              <a:rPr lang="en-US" sz="2400" dirty="0" err="1">
                <a:solidFill>
                  <a:srgbClr val="FF8E22"/>
                </a:solidFill>
              </a:rPr>
              <a:t>Dynorphin</a:t>
            </a:r>
            <a:endParaRPr lang="en-US" sz="2400" dirty="0">
              <a:solidFill>
                <a:srgbClr val="FF8E22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8467659" y="2728514"/>
            <a:ext cx="3227517" cy="4069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789194" y="2356424"/>
            <a:ext cx="454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 Relevant Brain Regions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9B951FB-FC85-43D9-8AAE-54060FD2B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07" r="55400" b="52951"/>
          <a:stretch/>
        </p:blipFill>
        <p:spPr>
          <a:xfrm>
            <a:off x="420522" y="982283"/>
            <a:ext cx="2123628" cy="1457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0" y="877244"/>
            <a:ext cx="2488094" cy="20547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5152" t="3096" r="5883" b="3454"/>
          <a:stretch/>
        </p:blipFill>
        <p:spPr>
          <a:xfrm>
            <a:off x="7915227" y="4360161"/>
            <a:ext cx="3625040" cy="2566528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3415240" y="2227878"/>
            <a:ext cx="521208" cy="502920"/>
          </a:xfrm>
          <a:prstGeom prst="ellipse">
            <a:avLst/>
          </a:prstGeom>
          <a:solidFill>
            <a:srgbClr val="22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804438" y="3064876"/>
            <a:ext cx="521208" cy="502920"/>
          </a:xfrm>
          <a:prstGeom prst="ellipse">
            <a:avLst/>
          </a:prstGeom>
          <a:solidFill>
            <a:srgbClr val="22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182525" y="3857241"/>
            <a:ext cx="521208" cy="502920"/>
          </a:xfrm>
          <a:prstGeom prst="ellipse">
            <a:avLst/>
          </a:prstGeom>
          <a:solidFill>
            <a:srgbClr val="22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885488" y="3547155"/>
            <a:ext cx="521208" cy="502920"/>
          </a:xfrm>
          <a:prstGeom prst="ellipse">
            <a:avLst/>
          </a:prstGeom>
          <a:solidFill>
            <a:srgbClr val="22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1219836" y="3520772"/>
            <a:ext cx="521208" cy="502920"/>
          </a:xfrm>
          <a:prstGeom prst="ellipse">
            <a:avLst/>
          </a:prstGeom>
          <a:solidFill>
            <a:srgbClr val="22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75267" y="4148235"/>
            <a:ext cx="2924175" cy="2657475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 rot="1203036">
            <a:off x="9705046" y="3766611"/>
            <a:ext cx="1324303" cy="1000115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83110">
            <a:off x="9995165" y="3949529"/>
            <a:ext cx="707536" cy="7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31" grpId="0" animBg="1"/>
      <p:bldP spid="33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Hypothalamic Peptide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40464-FA3B-4D9C-B64B-D28D28B0AD26}"/>
              </a:ext>
            </a:extLst>
          </p:cNvPr>
          <p:cNvSpPr txBox="1"/>
          <p:nvPr/>
        </p:nvSpPr>
        <p:spPr>
          <a:xfrm>
            <a:off x="1136469" y="1619794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924" y="1471448"/>
            <a:ext cx="117610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Perhaps...</a:t>
            </a:r>
          </a:p>
          <a:p>
            <a:endParaRPr lang="en-US" sz="2800" dirty="0"/>
          </a:p>
          <a:p>
            <a:r>
              <a:rPr lang="en-US" sz="2800" dirty="0"/>
              <a:t>The balance between hypothalamic Orexins and </a:t>
            </a:r>
            <a:r>
              <a:rPr lang="en-US" sz="2800" dirty="0" err="1"/>
              <a:t>Dynorphins</a:t>
            </a:r>
            <a:r>
              <a:rPr lang="en-US" sz="2800" dirty="0"/>
              <a:t> can impact mood...</a:t>
            </a:r>
          </a:p>
          <a:p>
            <a:endParaRPr lang="en-US" sz="2800" dirty="0"/>
          </a:p>
          <a:p>
            <a:r>
              <a:rPr lang="en-US" sz="2800" dirty="0"/>
              <a:t>and </a:t>
            </a:r>
            <a:r>
              <a:rPr lang="en-US" sz="2800" b="1" u="sng" dirty="0"/>
              <a:t>Timing</a:t>
            </a:r>
            <a:r>
              <a:rPr lang="en-US" sz="2800" dirty="0"/>
              <a:t> may play a critical part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983" y="4035972"/>
            <a:ext cx="3762703" cy="2822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9127" y="5307724"/>
            <a:ext cx="1187152" cy="8355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1" t="3102" r="2420" b="5550"/>
          <a:stretch/>
        </p:blipFill>
        <p:spPr>
          <a:xfrm>
            <a:off x="6608214" y="4895193"/>
            <a:ext cx="1099472" cy="8303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20927" r="27950"/>
          <a:stretch/>
        </p:blipFill>
        <p:spPr>
          <a:xfrm>
            <a:off x="5287679" y="4035972"/>
            <a:ext cx="1324303" cy="14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40464-FA3B-4D9C-B64B-D28D28B0AD26}"/>
              </a:ext>
            </a:extLst>
          </p:cNvPr>
          <p:cNvSpPr txBox="1"/>
          <p:nvPr/>
        </p:nvSpPr>
        <p:spPr>
          <a:xfrm>
            <a:off x="1136469" y="1619794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E55867-70DD-4F0D-9897-10FF0BF48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850" y="978315"/>
            <a:ext cx="6800295" cy="5714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877CFF-B4B7-4BE0-8F57-B919C5EE9EDA}"/>
              </a:ext>
            </a:extLst>
          </p:cNvPr>
          <p:cNvSpPr txBox="1"/>
          <p:nvPr/>
        </p:nvSpPr>
        <p:spPr>
          <a:xfrm>
            <a:off x="-54864" y="6694427"/>
            <a:ext cx="10877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Van’t</a:t>
            </a:r>
            <a:r>
              <a:rPr lang="en-US" sz="800" dirty="0"/>
              <a:t> Veer, A., &amp; </a:t>
            </a:r>
            <a:r>
              <a:rPr lang="en-US" sz="800" dirty="0" err="1"/>
              <a:t>Carlezon</a:t>
            </a:r>
            <a:r>
              <a:rPr lang="en-US" sz="800" dirty="0"/>
              <a:t>, W. A. (2013). Role of kappa-opioid receptors in stress and anxiety-related behavior. </a:t>
            </a:r>
            <a:r>
              <a:rPr lang="en-US" sz="800" i="1" dirty="0"/>
              <a:t>Psychopharmacology</a:t>
            </a:r>
            <a:r>
              <a:rPr lang="en-US" sz="800" dirty="0"/>
              <a:t>, </a:t>
            </a:r>
            <a:r>
              <a:rPr lang="en-US" sz="800" i="1" dirty="0"/>
              <a:t>229</a:t>
            </a:r>
            <a:r>
              <a:rPr lang="en-US" sz="800" dirty="0"/>
              <a:t>(3), 435-452.</a:t>
            </a:r>
          </a:p>
        </p:txBody>
      </p:sp>
    </p:spTree>
    <p:extLst>
      <p:ext uri="{BB962C8B-B14F-4D97-AF65-F5344CB8AC3E}">
        <p14:creationId xmlns:p14="http://schemas.microsoft.com/office/powerpoint/2010/main" val="3321583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40464-FA3B-4D9C-B64B-D28D28B0AD26}"/>
              </a:ext>
            </a:extLst>
          </p:cNvPr>
          <p:cNvSpPr txBox="1"/>
          <p:nvPr/>
        </p:nvSpPr>
        <p:spPr>
          <a:xfrm>
            <a:off x="1136469" y="1619794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77CFF-B4B7-4BE0-8F57-B919C5EE9EDA}"/>
              </a:ext>
            </a:extLst>
          </p:cNvPr>
          <p:cNvSpPr txBox="1"/>
          <p:nvPr/>
        </p:nvSpPr>
        <p:spPr>
          <a:xfrm>
            <a:off x="0" y="6456433"/>
            <a:ext cx="1087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Yamamizu</a:t>
            </a:r>
            <a:r>
              <a:rPr lang="en-US" sz="800" dirty="0"/>
              <a:t>, K., et al. (2011). "The </a:t>
            </a:r>
            <a:r>
              <a:rPr lang="el-GR" sz="800" dirty="0"/>
              <a:t>κ </a:t>
            </a:r>
            <a:r>
              <a:rPr lang="en-US" sz="800" dirty="0"/>
              <a:t>opioid system regulates endothelial cell differentiation and pathfinding in vascular development." </a:t>
            </a:r>
            <a:r>
              <a:rPr lang="en-US" sz="800" u="sng" dirty="0"/>
              <a:t>Blood </a:t>
            </a:r>
            <a:r>
              <a:rPr lang="en-US" sz="800" b="1" u="sng" dirty="0"/>
              <a:t>118</a:t>
            </a:r>
            <a:r>
              <a:rPr lang="en-US" sz="800" u="sng" dirty="0"/>
              <a:t>(3): 775-785.</a:t>
            </a:r>
          </a:p>
          <a:p>
            <a:r>
              <a:rPr lang="en-US" sz="800" dirty="0" err="1"/>
              <a:t>Bruchas</a:t>
            </a:r>
            <a:r>
              <a:rPr lang="en-US" sz="800" dirty="0"/>
              <a:t>, M. R., et al. (2007). "Stress-induced p38 mitogen-activated protein kinase activation mediates kappa-opioid-dependent dysphoria." </a:t>
            </a:r>
            <a:r>
              <a:rPr lang="en-US" sz="800" u="sng" dirty="0"/>
              <a:t>J </a:t>
            </a:r>
            <a:r>
              <a:rPr lang="en-US" sz="800" u="sng" dirty="0" err="1"/>
              <a:t>Neurosci</a:t>
            </a:r>
            <a:r>
              <a:rPr lang="en-US" sz="800" u="sng" dirty="0"/>
              <a:t> </a:t>
            </a:r>
            <a:r>
              <a:rPr lang="en-US" sz="800" b="1" u="sng" dirty="0"/>
              <a:t>27</a:t>
            </a:r>
            <a:r>
              <a:rPr lang="en-US" sz="800" u="sng" dirty="0"/>
              <a:t>(43): 11614-11623.</a:t>
            </a:r>
          </a:p>
          <a:p>
            <a:r>
              <a:rPr lang="en-US" sz="800" i="1" dirty="0" err="1"/>
              <a:t>Bruchas</a:t>
            </a:r>
            <a:r>
              <a:rPr lang="en-US" sz="800" i="1" dirty="0"/>
              <a:t>, M.R., &amp; </a:t>
            </a:r>
            <a:r>
              <a:rPr lang="en-US" sz="800" i="1" dirty="0" err="1"/>
              <a:t>Chavkin</a:t>
            </a:r>
            <a:r>
              <a:rPr lang="en-US" sz="800" i="1" dirty="0"/>
              <a:t>, C. (2010). Kinase cascades and ligand-directed signaling at the kappa opioid receptor. Psychopharmacology, 210, 137-147.</a:t>
            </a:r>
            <a:endParaRPr lang="en-US" sz="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FC9E5C-BCB0-4233-8C73-F2A94892C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2" r="29747" b="58576"/>
          <a:stretch/>
        </p:blipFill>
        <p:spPr>
          <a:xfrm>
            <a:off x="357967" y="820539"/>
            <a:ext cx="4035964" cy="31279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12"/>
          <a:stretch/>
        </p:blipFill>
        <p:spPr>
          <a:xfrm>
            <a:off x="357967" y="4050826"/>
            <a:ext cx="4295804" cy="2444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77" y="1107069"/>
            <a:ext cx="7305562" cy="488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0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40464-FA3B-4D9C-B64B-D28D28B0AD26}"/>
              </a:ext>
            </a:extLst>
          </p:cNvPr>
          <p:cNvSpPr txBox="1"/>
          <p:nvPr/>
        </p:nvSpPr>
        <p:spPr>
          <a:xfrm>
            <a:off x="1136469" y="1619794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5F4D9-D0E7-4AD0-91D7-F9467E8D6701}"/>
              </a:ext>
            </a:extLst>
          </p:cNvPr>
          <p:cNvSpPr txBox="1"/>
          <p:nvPr/>
        </p:nvSpPr>
        <p:spPr>
          <a:xfrm>
            <a:off x="0" y="6652953"/>
            <a:ext cx="10643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Wang, C., et al. (2018). "The Orexin/Receptor System: Molecular Mechanism and Therapeutic Potential for Neurological Diseases." </a:t>
            </a:r>
            <a:r>
              <a:rPr lang="en-US" sz="800" u="sng" dirty="0"/>
              <a:t>Frontiers in molecular neuroscience </a:t>
            </a:r>
            <a:r>
              <a:rPr lang="en-US" sz="800" b="1" u="sng" dirty="0"/>
              <a:t>11</a:t>
            </a:r>
            <a:r>
              <a:rPr lang="en-US" sz="800" u="sng" dirty="0"/>
              <a:t>(220).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90812"/>
            <a:ext cx="7019046" cy="5210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41042" y="2951142"/>
            <a:ext cx="3205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During depression:</a:t>
            </a:r>
          </a:p>
          <a:p>
            <a:pPr algn="ctr"/>
            <a:r>
              <a:rPr lang="en-US" sz="2800" dirty="0"/>
              <a:t>↓ KOR/Orx</a:t>
            </a:r>
            <a:r>
              <a:rPr lang="en-US" sz="2800" baseline="-25000" dirty="0"/>
              <a:t>1</a:t>
            </a:r>
            <a:r>
              <a:rPr lang="en-US" sz="2800" dirty="0"/>
              <a:t> Dimers</a:t>
            </a:r>
          </a:p>
        </p:txBody>
      </p:sp>
    </p:spTree>
    <p:extLst>
      <p:ext uri="{BB962C8B-B14F-4D97-AF65-F5344CB8AC3E}">
        <p14:creationId xmlns:p14="http://schemas.microsoft.com/office/powerpoint/2010/main" val="305300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Claustrum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40464-FA3B-4D9C-B64B-D28D28B0AD26}"/>
              </a:ext>
            </a:extLst>
          </p:cNvPr>
          <p:cNvSpPr txBox="1"/>
          <p:nvPr/>
        </p:nvSpPr>
        <p:spPr>
          <a:xfrm>
            <a:off x="526870" y="999683"/>
            <a:ext cx="6220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Claustrum is a synchrony detector: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9850" y="1591030"/>
            <a:ext cx="6662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000" dirty="0"/>
              <a:t>that neurons respond more robustly to synchronized bursts then to random spikes, and </a:t>
            </a:r>
          </a:p>
          <a:p>
            <a:pPr marL="342900" indent="-342900">
              <a:buAutoNum type="arabicParenBoth"/>
            </a:pPr>
            <a:endParaRPr lang="en-US" sz="2000" dirty="0"/>
          </a:p>
          <a:p>
            <a:pPr marL="342900" indent="-342900">
              <a:buAutoNum type="arabicParenBoth"/>
            </a:pPr>
            <a:r>
              <a:rPr lang="en-US" sz="2000" dirty="0"/>
              <a:t>that neurons tend to reproduce in their efferent outputs the pattern of synchronization contained in their afferent inputs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B40464-FA3B-4D9C-B64B-D28D28B0AD26}"/>
              </a:ext>
            </a:extLst>
          </p:cNvPr>
          <p:cNvSpPr txBox="1"/>
          <p:nvPr/>
        </p:nvSpPr>
        <p:spPr>
          <a:xfrm>
            <a:off x="-27432" y="6555744"/>
            <a:ext cx="86506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Smythies</a:t>
            </a:r>
            <a:r>
              <a:rPr lang="en-US" sz="800" dirty="0"/>
              <a:t>, J., Edelstein, L., &amp; Ramachandran, V. (2012). Hypotheses relating to the function of the claustrum. </a:t>
            </a:r>
            <a:r>
              <a:rPr lang="en-US" sz="800" i="1" dirty="0"/>
              <a:t>Frontiers in integrative neuroscience</a:t>
            </a:r>
            <a:r>
              <a:rPr lang="en-US" sz="800" dirty="0"/>
              <a:t>, </a:t>
            </a:r>
            <a:r>
              <a:rPr lang="en-US" sz="800" i="1" dirty="0"/>
              <a:t>6</a:t>
            </a:r>
            <a:r>
              <a:rPr lang="en-US" sz="800" dirty="0"/>
              <a:t>, 53. doi:10.3389/fnint.2012.00053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031" y="3193528"/>
            <a:ext cx="5795307" cy="34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CE5394-C7B7-4EE7-A537-A334886B8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Overall...its Complicated...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40464-FA3B-4D9C-B64B-D28D28B0AD26}"/>
              </a:ext>
            </a:extLst>
          </p:cNvPr>
          <p:cNvSpPr txBox="1"/>
          <p:nvPr/>
        </p:nvSpPr>
        <p:spPr>
          <a:xfrm>
            <a:off x="537379" y="1167848"/>
            <a:ext cx="90270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Manipulation of KOR for antidepressive action:</a:t>
            </a:r>
          </a:p>
          <a:p>
            <a:r>
              <a:rPr lang="en-US" sz="3200" dirty="0"/>
              <a:t>May depend on neuropeptide balance</a:t>
            </a:r>
          </a:p>
          <a:p>
            <a:endParaRPr lang="en-US" sz="3200" dirty="0"/>
          </a:p>
          <a:p>
            <a:r>
              <a:rPr lang="en-US" sz="3200" dirty="0"/>
              <a:t>Timing is </a:t>
            </a:r>
            <a:r>
              <a:rPr lang="en-US" sz="3200" b="1" i="1" u="sng" dirty="0"/>
              <a:t>definitely</a:t>
            </a:r>
            <a:r>
              <a:rPr lang="en-US" sz="3200" dirty="0"/>
              <a:t> important</a:t>
            </a:r>
          </a:p>
          <a:p>
            <a:endParaRPr lang="en-US" sz="3200" dirty="0"/>
          </a:p>
          <a:p>
            <a:r>
              <a:rPr lang="en-US" sz="3200" dirty="0"/>
              <a:t>Specific receptor signaling cascades likely play a role</a:t>
            </a:r>
          </a:p>
          <a:p>
            <a:endParaRPr lang="en-US" sz="3200" dirty="0"/>
          </a:p>
          <a:p>
            <a:r>
              <a:rPr lang="en-US" sz="3200" dirty="0"/>
              <a:t>The claustrum cannot be ignored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22" y="4144804"/>
            <a:ext cx="5097517" cy="27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C5E1AD9-7480-4284-92FD-5A166FC2AFD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Pharmacology of </a:t>
            </a:r>
            <a:r>
              <a:rPr lang="en-US" dirty="0" err="1"/>
              <a:t>Salvinorin</a:t>
            </a:r>
            <a:r>
              <a:rPr lang="en-US" dirty="0"/>
              <a:t> A</a:t>
            </a:r>
          </a:p>
        </p:txBody>
      </p:sp>
      <p:pic>
        <p:nvPicPr>
          <p:cNvPr id="6" name="Picture 2" descr="Image result for salvinorin a">
            <a:extLst>
              <a:ext uri="{FF2B5EF4-FFF2-40B4-BE49-F238E27FC236}">
                <a16:creationId xmlns:a16="http://schemas.microsoft.com/office/drawing/2014/main" id="{A7528522-113C-4A46-8DD7-FBC4B64CC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799" y="2571688"/>
            <a:ext cx="2324101" cy="19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D9866B-B99D-4B47-AB64-9F0C05A93A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2824" y="2812256"/>
            <a:ext cx="2809876" cy="17537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176925-72DF-4C3B-971B-C620E77ABD77}"/>
              </a:ext>
            </a:extLst>
          </p:cNvPr>
          <p:cNvCxnSpPr>
            <a:cxnSpLocks/>
          </p:cNvCxnSpPr>
          <p:nvPr/>
        </p:nvCxnSpPr>
        <p:spPr>
          <a:xfrm>
            <a:off x="2447925" y="3613547"/>
            <a:ext cx="110489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F3AAE4D-7B4C-4609-BF83-4DF3FFEF196D}"/>
              </a:ext>
            </a:extLst>
          </p:cNvPr>
          <p:cNvSpPr/>
          <p:nvPr/>
        </p:nvSpPr>
        <p:spPr>
          <a:xfrm>
            <a:off x="447676" y="2514600"/>
            <a:ext cx="819150" cy="8763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B71149-0606-41F8-9EE3-7E837D3F2416}"/>
              </a:ext>
            </a:extLst>
          </p:cNvPr>
          <p:cNvSpPr/>
          <p:nvPr/>
        </p:nvSpPr>
        <p:spPr>
          <a:xfrm>
            <a:off x="4514861" y="2745580"/>
            <a:ext cx="581014" cy="45243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3150E0-D33D-43AA-A9CC-77C4EF3A16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094" t="16667" r="23750" b="5000"/>
          <a:stretch/>
        </p:blipFill>
        <p:spPr>
          <a:xfrm>
            <a:off x="6391274" y="895350"/>
            <a:ext cx="3228969" cy="565571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6532572-E77C-47DF-A6E5-E60EF06A8BE2}"/>
              </a:ext>
            </a:extLst>
          </p:cNvPr>
          <p:cNvSpPr/>
          <p:nvPr/>
        </p:nvSpPr>
        <p:spPr>
          <a:xfrm>
            <a:off x="7496175" y="1440655"/>
            <a:ext cx="685800" cy="45243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25D3DC-D880-4A8E-8953-29DA2E9374D1}"/>
              </a:ext>
            </a:extLst>
          </p:cNvPr>
          <p:cNvSpPr/>
          <p:nvPr/>
        </p:nvSpPr>
        <p:spPr>
          <a:xfrm>
            <a:off x="7553324" y="2526505"/>
            <a:ext cx="942975" cy="69294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DCAB99-DF27-4092-AA57-0FC47288B9A4}"/>
              </a:ext>
            </a:extLst>
          </p:cNvPr>
          <p:cNvSpPr/>
          <p:nvPr/>
        </p:nvSpPr>
        <p:spPr>
          <a:xfrm>
            <a:off x="7658099" y="4152900"/>
            <a:ext cx="657225" cy="46672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50296F5-6966-47DE-AA35-3075E20640E3}"/>
              </a:ext>
            </a:extLst>
          </p:cNvPr>
          <p:cNvSpPr/>
          <p:nvPr/>
        </p:nvSpPr>
        <p:spPr>
          <a:xfrm>
            <a:off x="7534274" y="5253037"/>
            <a:ext cx="942975" cy="77628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417A7-80CA-4CC8-A931-1B16F81BA0B0}"/>
              </a:ext>
            </a:extLst>
          </p:cNvPr>
          <p:cNvSpPr txBox="1"/>
          <p:nvPr/>
        </p:nvSpPr>
        <p:spPr>
          <a:xfrm>
            <a:off x="27305" y="6633283"/>
            <a:ext cx="6203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Fajemiroye</a:t>
            </a:r>
            <a:r>
              <a:rPr lang="en-US" sz="800" dirty="0"/>
              <a:t>, J. O., et al. (2017). "22-azidosalvinorin A exhibits antidepressant-like effect in mice." </a:t>
            </a:r>
            <a:r>
              <a:rPr lang="en-US" sz="800" u="sng" dirty="0"/>
              <a:t>European Journal of Pharmacology </a:t>
            </a:r>
            <a:r>
              <a:rPr lang="en-US" sz="800" b="1" u="sng" dirty="0"/>
              <a:t>800</a:t>
            </a:r>
            <a:r>
              <a:rPr lang="en-US" sz="800" u="sng" dirty="0"/>
              <a:t>: 96-106.</a:t>
            </a:r>
          </a:p>
          <a:p>
            <a:endParaRPr lang="en-US" sz="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56CBB8-B5F4-46D5-871F-6614D2B9DE89}"/>
              </a:ext>
            </a:extLst>
          </p:cNvPr>
          <p:cNvSpPr txBox="1"/>
          <p:nvPr/>
        </p:nvSpPr>
        <p:spPr>
          <a:xfrm>
            <a:off x="666749" y="4648437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30 minutes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419DFD-145B-4800-8A18-7BF23EDB3139}"/>
              </a:ext>
            </a:extLst>
          </p:cNvPr>
          <p:cNvSpPr txBox="1"/>
          <p:nvPr/>
        </p:nvSpPr>
        <p:spPr>
          <a:xfrm>
            <a:off x="4514861" y="4648437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2-3 hours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A476F0-DFAF-4E75-A33F-E4D750D0AC4B}"/>
              </a:ext>
            </a:extLst>
          </p:cNvPr>
          <p:cNvSpPr txBox="1"/>
          <p:nvPr/>
        </p:nvSpPr>
        <p:spPr>
          <a:xfrm>
            <a:off x="10445467" y="2695513"/>
            <a:ext cx="1853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15-60 min?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Full return to normal behaviors after 1 week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1325C1ED-C733-407D-AFF0-75EB9B91C6DB}"/>
              </a:ext>
            </a:extLst>
          </p:cNvPr>
          <p:cNvSpPr/>
          <p:nvPr/>
        </p:nvSpPr>
        <p:spPr>
          <a:xfrm>
            <a:off x="9597748" y="895350"/>
            <a:ext cx="1165495" cy="565571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0" grpId="0"/>
      <p:bldP spid="21" grpId="0"/>
      <p:bldP spid="22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C5E1AD9-7480-4284-92FD-5A166FC2AFDA}"/>
              </a:ext>
            </a:extLst>
          </p:cNvPr>
          <p:cNvSpPr txBox="1">
            <a:spLocks/>
          </p:cNvSpPr>
          <p:nvPr/>
        </p:nvSpPr>
        <p:spPr>
          <a:xfrm>
            <a:off x="1257300" y="2143126"/>
            <a:ext cx="9639300" cy="24288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latin typeface="Bodoni MT" panose="02070603080606020203" pitchFamily="18" charset="0"/>
              </a:rPr>
              <a:t>Activation of </a:t>
            </a:r>
            <a:r>
              <a:rPr lang="el-GR" sz="8800" dirty="0"/>
              <a:t>Κ</a:t>
            </a:r>
            <a:r>
              <a:rPr lang="en-US" sz="8800" dirty="0" err="1">
                <a:latin typeface="Bodoni MT" panose="02070603080606020203" pitchFamily="18" charset="0"/>
              </a:rPr>
              <a:t>appa</a:t>
            </a:r>
            <a:r>
              <a:rPr lang="en-US" sz="8800" dirty="0">
                <a:latin typeface="Bodoni MT" panose="02070603080606020203" pitchFamily="18" charset="0"/>
              </a:rPr>
              <a:t> is </a:t>
            </a:r>
            <a:r>
              <a:rPr lang="en-US" sz="8800" b="1" i="1" u="sng" dirty="0">
                <a:latin typeface="Bodoni MT" panose="02070603080606020203" pitchFamily="18" charset="0"/>
              </a:rPr>
              <a:t>Pro-Depressive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4B2B1C-362B-462A-A7B3-91247987A52B}"/>
              </a:ext>
            </a:extLst>
          </p:cNvPr>
          <p:cNvSpPr txBox="1"/>
          <p:nvPr/>
        </p:nvSpPr>
        <p:spPr>
          <a:xfrm>
            <a:off x="4838700" y="500711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Maybe…</a:t>
            </a:r>
          </a:p>
        </p:txBody>
      </p:sp>
    </p:spTree>
    <p:extLst>
      <p:ext uri="{BB962C8B-B14F-4D97-AF65-F5344CB8AC3E}">
        <p14:creationId xmlns:p14="http://schemas.microsoft.com/office/powerpoint/2010/main" val="35733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Image result for depression">
            <a:extLst>
              <a:ext uri="{FF2B5EF4-FFF2-40B4-BE49-F238E27FC236}">
                <a16:creationId xmlns:a16="http://schemas.microsoft.com/office/drawing/2014/main" id="{FE22C0D9-F64C-439A-A1A7-F16B2CD66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92723" cy="707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614227-4694-4971-B172-03C5FBA6D4F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Depression in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F0B7DA-ABE0-41E7-B0A2-490BF49ABBD4}"/>
              </a:ext>
            </a:extLst>
          </p:cNvPr>
          <p:cNvSpPr txBox="1"/>
          <p:nvPr/>
        </p:nvSpPr>
        <p:spPr>
          <a:xfrm>
            <a:off x="186430" y="952500"/>
            <a:ext cx="73684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Trouble concentrating, remembering details, and making decisions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Fatigue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Feelings of guilt, worthlessness, and helplessness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Pessimism and hopelessness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Insomnia, early-morning wakefulness, or sleeping too much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Irritability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Restlessness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Loss of interest in things once pleasurable, including sex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Overeating, or appetite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Aches, pains, headaches, or cramps that won't go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Digestive problems that don't get better, even with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Persistent sadness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Unexplained anxiety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“Empty" feelings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Suicidal thoughts or attempts</a:t>
            </a: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D37BA-3F66-46FF-8856-A4925238673F}"/>
              </a:ext>
            </a:extLst>
          </p:cNvPr>
          <p:cNvSpPr txBox="1"/>
          <p:nvPr/>
        </p:nvSpPr>
        <p:spPr>
          <a:xfrm>
            <a:off x="-6350" y="6645275"/>
            <a:ext cx="10643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https://www.webmd.com/depression/guide/detecting-depression#1</a:t>
            </a:r>
            <a:endParaRPr lang="en-US" sz="800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46BBA-6820-459F-B2E7-0821088758E2}"/>
              </a:ext>
            </a:extLst>
          </p:cNvPr>
          <p:cNvSpPr txBox="1"/>
          <p:nvPr/>
        </p:nvSpPr>
        <p:spPr>
          <a:xfrm>
            <a:off x="7703435" y="801157"/>
            <a:ext cx="29340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Disharmony</a:t>
            </a:r>
          </a:p>
          <a:p>
            <a:pPr algn="ctr"/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Fear</a:t>
            </a:r>
          </a:p>
          <a:p>
            <a:pPr algn="ctr"/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dirty="0">
                <a:solidFill>
                  <a:srgbClr val="FF8B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Soul Loss</a:t>
            </a:r>
          </a:p>
        </p:txBody>
      </p:sp>
    </p:spTree>
    <p:extLst>
      <p:ext uri="{BB962C8B-B14F-4D97-AF65-F5344CB8AC3E}">
        <p14:creationId xmlns:p14="http://schemas.microsoft.com/office/powerpoint/2010/main" val="15232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A6501-AC64-4730-B6BF-BDEC97D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29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7BE6AE2-7C83-49B8-9484-57E7A87907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Depression in Rodents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031F5B-5CFB-4576-825C-AEF3F9650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37" y="952500"/>
            <a:ext cx="6908800" cy="548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6E23DE-CD32-4E39-9599-EC5D2A25FA5C}"/>
              </a:ext>
            </a:extLst>
          </p:cNvPr>
          <p:cNvSpPr txBox="1"/>
          <p:nvPr/>
        </p:nvSpPr>
        <p:spPr>
          <a:xfrm>
            <a:off x="-6350" y="6645275"/>
            <a:ext cx="86772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Franklin, T., et al. (2012). </a:t>
            </a:r>
            <a:r>
              <a:rPr lang="en-US" sz="800" u="sng" dirty="0"/>
              <a:t>Neural Mechanisms of Stress Resilience and Vulnerability.</a:t>
            </a:r>
            <a:endParaRPr lang="en-US" sz="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E5F2AF-EB4D-43E2-BB51-53DB5FF5EB21}"/>
              </a:ext>
            </a:extLst>
          </p:cNvPr>
          <p:cNvSpPr txBox="1"/>
          <p:nvPr/>
        </p:nvSpPr>
        <p:spPr>
          <a:xfrm>
            <a:off x="123031" y="1273761"/>
            <a:ext cx="2416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 Day Paradigm (7 min or 7 attacks)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10 Day Paradigm – Social interaction every other day (30 min)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F8E0E6-B9FF-4DA3-9532-87314CF4955F}"/>
              </a:ext>
            </a:extLst>
          </p:cNvPr>
          <p:cNvSpPr txBox="1"/>
          <p:nvPr/>
        </p:nvSpPr>
        <p:spPr>
          <a:xfrm>
            <a:off x="123031" y="4782190"/>
            <a:ext cx="2416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Sexual Pursuit Test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50FEF7C-A6D9-46C7-B677-630DD1F8D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444" y="1235661"/>
            <a:ext cx="2266950" cy="20193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738A68-533D-487A-B723-FEFB911D7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266" y="3833398"/>
            <a:ext cx="2272128" cy="227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9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14620</TotalTime>
  <Words>2364</Words>
  <Application>Microsoft Office PowerPoint</Application>
  <PresentationFormat>Widescreen</PresentationFormat>
  <Paragraphs>275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Bodoni MT</vt:lpstr>
      <vt:lpstr>Calibri</vt:lpstr>
      <vt:lpstr>Calibri Light</vt:lpstr>
      <vt:lpstr>Poor Richard</vt:lpstr>
      <vt:lpstr>Stencil</vt:lpstr>
      <vt:lpstr>Office Theme</vt:lpstr>
      <vt:lpstr>Side Effects may include Seeing Music  and Tasting  Colors</vt:lpstr>
      <vt:lpstr>Salvinorin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Yaeger</dc:creator>
  <cp:lastModifiedBy>Summers, Cliff</cp:lastModifiedBy>
  <cp:revision>163</cp:revision>
  <dcterms:created xsi:type="dcterms:W3CDTF">2019-02-09T16:52:25Z</dcterms:created>
  <dcterms:modified xsi:type="dcterms:W3CDTF">2019-02-21T22:24:12Z</dcterms:modified>
</cp:coreProperties>
</file>